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1" r:id="rId2"/>
    <p:sldId id="300" r:id="rId3"/>
    <p:sldId id="282" r:id="rId4"/>
    <p:sldId id="322" r:id="rId5"/>
    <p:sldId id="302" r:id="rId6"/>
    <p:sldId id="303" r:id="rId7"/>
    <p:sldId id="317" r:id="rId8"/>
    <p:sldId id="310" r:id="rId9"/>
    <p:sldId id="323" r:id="rId10"/>
    <p:sldId id="306" r:id="rId11"/>
    <p:sldId id="318" r:id="rId12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2EA"/>
    <a:srgbClr val="3D9941"/>
    <a:srgbClr val="005EB4"/>
    <a:srgbClr val="BFCFB2"/>
    <a:srgbClr val="F3B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03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840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a.pesenti\Il%20mio%20Drive\Ricerche%20scientifiche\OPSAN%20Banco%20Farmaceutico\DATI%20TERRITORIALI\Inquadramento%20GRF%20e%20ISTAT%20Lombardia%201feb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nicattolica-my.sharepoint.com/personal/luca_pesenti_unicatt_it/Documents/Allegati/Statistich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a.pesenti\Il%20mio%20Drive\Ricerche%20scientifiche\OPSAN%20Banco%20Farmaceutico\DATI%20TERRITORIALI\Inquadramento%20GRF%20e%20ISTAT%20Lombardia%201feb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unicattolica-my.sharepoint.com/personal/luca_pesenti_unicatt_it/Documents/Allegati/Statistich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https://unicattolica-my.sharepoint.com/personal/luca_pesenti_unicatt_it/Documents/Allegati/Inquadramento%20GRF%20e%20ISTAT%20Lombardia%201feb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Peso %</a:t>
            </a:r>
            <a:r>
              <a:rPr lang="it-IT" baseline="0" dirty="0"/>
              <a:t> spesa farmaci su spesa sanitaria </a:t>
            </a:r>
          </a:p>
          <a:p>
            <a:pPr>
              <a:defRPr/>
            </a:pPr>
            <a:r>
              <a:rPr lang="it-IT" baseline="0" dirty="0"/>
              <a:t>Famiglie povere</a:t>
            </a:r>
            <a:endParaRPr lang="it-IT" dirty="0"/>
          </a:p>
        </c:rich>
      </c:tx>
      <c:layout>
        <c:manualLayout>
          <c:xMode val="edge"/>
          <c:yMode val="edge"/>
          <c:x val="0.18204275109407714"/>
          <c:y val="4.76599108847230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'Spesa sanitaria'!$B$51</c:f>
              <c:strCache>
                <c:ptCount val="1"/>
                <c:pt idx="0">
                  <c:v>Nord-ovest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'Spesa sanitaria'!$C$50:$J$50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'Spesa sanitaria'!$C$51:$J$51</c:f>
              <c:numCache>
                <c:formatCode>0.0%</c:formatCode>
                <c:ptCount val="8"/>
                <c:pt idx="0">
                  <c:v>0.66324554035981675</c:v>
                </c:pt>
                <c:pt idx="1">
                  <c:v>0.72672269619084995</c:v>
                </c:pt>
                <c:pt idx="2">
                  <c:v>0.58650344952946942</c:v>
                </c:pt>
                <c:pt idx="3">
                  <c:v>0.58535555521527771</c:v>
                </c:pt>
                <c:pt idx="4">
                  <c:v>0.50092002509832578</c:v>
                </c:pt>
                <c:pt idx="5">
                  <c:v>0.49556186456957968</c:v>
                </c:pt>
                <c:pt idx="6">
                  <c:v>0.63839007659187341</c:v>
                </c:pt>
                <c:pt idx="7">
                  <c:v>0.56878559499090309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61-4110-962C-7D386DF2A4FF}"/>
            </c:ext>
          </c:extLst>
        </c:ser>
        <c:ser>
          <c:idx val="1"/>
          <c:order val="1"/>
          <c:tx>
            <c:strRef>
              <c:f>'Spesa sanitaria'!$B$52</c:f>
              <c:strCache>
                <c:ptCount val="1"/>
                <c:pt idx="0">
                  <c:v>Nord-est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'Spesa sanitaria'!$C$50:$J$50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'Spesa sanitaria'!$C$52:$J$52</c:f>
              <c:numCache>
                <c:formatCode>0.0%</c:formatCode>
                <c:ptCount val="8"/>
                <c:pt idx="0">
                  <c:v>0.61500694432511605</c:v>
                </c:pt>
                <c:pt idx="1">
                  <c:v>0.56248803062374442</c:v>
                </c:pt>
                <c:pt idx="2">
                  <c:v>0.70465723675456882</c:v>
                </c:pt>
                <c:pt idx="3">
                  <c:v>0.64427426799230636</c:v>
                </c:pt>
                <c:pt idx="4">
                  <c:v>0.64642931492836153</c:v>
                </c:pt>
                <c:pt idx="5">
                  <c:v>0.61004777826794854</c:v>
                </c:pt>
                <c:pt idx="6">
                  <c:v>0.5350045287393137</c:v>
                </c:pt>
                <c:pt idx="7">
                  <c:v>0.4962734059777929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61-4110-962C-7D386DF2A4FF}"/>
            </c:ext>
          </c:extLst>
        </c:ser>
        <c:ser>
          <c:idx val="2"/>
          <c:order val="2"/>
          <c:tx>
            <c:strRef>
              <c:f>'Spesa sanitaria'!$B$53</c:f>
              <c:strCache>
                <c:ptCount val="1"/>
                <c:pt idx="0">
                  <c:v>Centro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'Spesa sanitaria'!$C$50:$J$50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'Spesa sanitaria'!$C$53:$J$53</c:f>
              <c:numCache>
                <c:formatCode>0.0%</c:formatCode>
                <c:ptCount val="8"/>
                <c:pt idx="0">
                  <c:v>0.43061819267687701</c:v>
                </c:pt>
                <c:pt idx="1">
                  <c:v>0.62013598831643069</c:v>
                </c:pt>
                <c:pt idx="2">
                  <c:v>0.67312977385539763</c:v>
                </c:pt>
                <c:pt idx="3">
                  <c:v>0.59937313688922111</c:v>
                </c:pt>
                <c:pt idx="4">
                  <c:v>0.52736327941906547</c:v>
                </c:pt>
                <c:pt idx="5">
                  <c:v>0.6376803598379791</c:v>
                </c:pt>
                <c:pt idx="6">
                  <c:v>0.54092592252992477</c:v>
                </c:pt>
                <c:pt idx="7">
                  <c:v>0.53283112544312539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61-4110-962C-7D386DF2A4FF}"/>
            </c:ext>
          </c:extLst>
        </c:ser>
        <c:ser>
          <c:idx val="3"/>
          <c:order val="3"/>
          <c:tx>
            <c:strRef>
              <c:f>'Spesa sanitaria'!$B$54</c:f>
              <c:strCache>
                <c:ptCount val="1"/>
                <c:pt idx="0">
                  <c:v>Sud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'Spesa sanitaria'!$C$50:$J$50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'Spesa sanitaria'!$C$54:$J$54</c:f>
              <c:numCache>
                <c:formatCode>0.0%</c:formatCode>
                <c:ptCount val="8"/>
                <c:pt idx="0">
                  <c:v>0.61271180624600918</c:v>
                </c:pt>
                <c:pt idx="1">
                  <c:v>0.55142310017203733</c:v>
                </c:pt>
                <c:pt idx="2">
                  <c:v>0.5243014706537219</c:v>
                </c:pt>
                <c:pt idx="3">
                  <c:v>0.61453592344916375</c:v>
                </c:pt>
                <c:pt idx="4">
                  <c:v>0.6172892112134819</c:v>
                </c:pt>
                <c:pt idx="5">
                  <c:v>0.68953244845344486</c:v>
                </c:pt>
                <c:pt idx="6">
                  <c:v>0.63067086263165595</c:v>
                </c:pt>
                <c:pt idx="7">
                  <c:v>0.65127245596082639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61-4110-962C-7D386DF2A4FF}"/>
            </c:ext>
          </c:extLst>
        </c:ser>
        <c:ser>
          <c:idx val="4"/>
          <c:order val="4"/>
          <c:tx>
            <c:strRef>
              <c:f>'Spesa sanitaria'!$B$55</c:f>
              <c:strCache>
                <c:ptCount val="1"/>
                <c:pt idx="0">
                  <c:v>Isole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'Spesa sanitaria'!$C$50:$J$50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'Spesa sanitaria'!$C$55:$J$55</c:f>
              <c:numCache>
                <c:formatCode>0.0%</c:formatCode>
                <c:ptCount val="8"/>
                <c:pt idx="0">
                  <c:v>0.71288322272460136</c:v>
                </c:pt>
                <c:pt idx="1">
                  <c:v>0.61312537985614812</c:v>
                </c:pt>
                <c:pt idx="2">
                  <c:v>0.7328812645000401</c:v>
                </c:pt>
                <c:pt idx="3">
                  <c:v>0.67527264686819033</c:v>
                </c:pt>
                <c:pt idx="4">
                  <c:v>0.74347463977910766</c:v>
                </c:pt>
                <c:pt idx="5">
                  <c:v>0.76569960611780252</c:v>
                </c:pt>
                <c:pt idx="6">
                  <c:v>0.83500079552163453</c:v>
                </c:pt>
                <c:pt idx="7">
                  <c:v>0.63967894774032141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B61-4110-962C-7D386DF2A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384783"/>
        <c:axId val="107043551"/>
      </c:lineChart>
      <c:catAx>
        <c:axId val="45384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7043551"/>
        <c:crosses val="autoZero"/>
        <c:auto val="1"/>
        <c:lblAlgn val="ctr"/>
        <c:lblOffset val="100"/>
        <c:noMultiLvlLbl val="0"/>
      </c:catAx>
      <c:valAx>
        <c:axId val="107043551"/>
        <c:scaling>
          <c:orientation val="minMax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5384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-8.3739032468114977E-17"/>
                  <c:y val="-1.1401744197529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B1-433C-BBCF-E0128B4A449B}"/>
                </c:ext>
              </c:extLst>
            </c:dLbl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Foglio1!$A$22:$A$34</c:f>
              <c:strCache>
                <c:ptCount val="13"/>
                <c:pt idx="0">
                  <c:v>BERGAMO</c:v>
                </c:pt>
                <c:pt idx="1">
                  <c:v>BRESCIA</c:v>
                </c:pt>
                <c:pt idx="2">
                  <c:v>COMO</c:v>
                </c:pt>
                <c:pt idx="3">
                  <c:v>CREMONA</c:v>
                </c:pt>
                <c:pt idx="4">
                  <c:v>LECCO</c:v>
                </c:pt>
                <c:pt idx="5">
                  <c:v>LODI</c:v>
                </c:pt>
                <c:pt idx="6">
                  <c:v>MANTOVA</c:v>
                </c:pt>
                <c:pt idx="7">
                  <c:v>MILANO</c:v>
                </c:pt>
                <c:pt idx="8">
                  <c:v>(di cui Milano Città)</c:v>
                </c:pt>
                <c:pt idx="9">
                  <c:v>MONZA E BRIANZA</c:v>
                </c:pt>
                <c:pt idx="10">
                  <c:v>PAVIA</c:v>
                </c:pt>
                <c:pt idx="11">
                  <c:v>SONDRIO</c:v>
                </c:pt>
                <c:pt idx="12">
                  <c:v>VARESE</c:v>
                </c:pt>
              </c:strCache>
            </c:strRef>
          </c:cat>
          <c:val>
            <c:numRef>
              <c:f>Foglio1!$B$22:$B$34</c:f>
              <c:numCache>
                <c:formatCode>General</c:formatCode>
                <c:ptCount val="13"/>
                <c:pt idx="0">
                  <c:v>66</c:v>
                </c:pt>
                <c:pt idx="1">
                  <c:v>40</c:v>
                </c:pt>
                <c:pt idx="2">
                  <c:v>39</c:v>
                </c:pt>
                <c:pt idx="3">
                  <c:v>22</c:v>
                </c:pt>
                <c:pt idx="4">
                  <c:v>8</c:v>
                </c:pt>
                <c:pt idx="5">
                  <c:v>12</c:v>
                </c:pt>
                <c:pt idx="6">
                  <c:v>9</c:v>
                </c:pt>
                <c:pt idx="7">
                  <c:v>105</c:v>
                </c:pt>
                <c:pt idx="8">
                  <c:v>58</c:v>
                </c:pt>
                <c:pt idx="9">
                  <c:v>18</c:v>
                </c:pt>
                <c:pt idx="10">
                  <c:v>38</c:v>
                </c:pt>
                <c:pt idx="11">
                  <c:v>7</c:v>
                </c:pt>
                <c:pt idx="12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B1-433C-BBCF-E0128B4A44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3794895"/>
        <c:axId val="107048511"/>
      </c:barChart>
      <c:lineChart>
        <c:grouping val="standard"/>
        <c:varyColors val="0"/>
        <c:ser>
          <c:idx val="1"/>
          <c:order val="1"/>
          <c:tx>
            <c:strRef>
              <c:f>Foglio1!$C$21</c:f>
              <c:strCache>
                <c:ptCount val="1"/>
                <c:pt idx="0">
                  <c:v>ASSISTITI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Foglio1!$A$22:$A$34</c:f>
              <c:strCache>
                <c:ptCount val="13"/>
                <c:pt idx="0">
                  <c:v>BERGAMO</c:v>
                </c:pt>
                <c:pt idx="1">
                  <c:v>BRESCIA</c:v>
                </c:pt>
                <c:pt idx="2">
                  <c:v>COMO</c:v>
                </c:pt>
                <c:pt idx="3">
                  <c:v>CREMONA</c:v>
                </c:pt>
                <c:pt idx="4">
                  <c:v>LECCO</c:v>
                </c:pt>
                <c:pt idx="5">
                  <c:v>LODI</c:v>
                </c:pt>
                <c:pt idx="6">
                  <c:v>MANTOVA</c:v>
                </c:pt>
                <c:pt idx="7">
                  <c:v>MILANO</c:v>
                </c:pt>
                <c:pt idx="8">
                  <c:v>(di cui Milano Città)</c:v>
                </c:pt>
                <c:pt idx="9">
                  <c:v>MONZA E BRIANZA</c:v>
                </c:pt>
                <c:pt idx="10">
                  <c:v>PAVIA</c:v>
                </c:pt>
                <c:pt idx="11">
                  <c:v>SONDRIO</c:v>
                </c:pt>
                <c:pt idx="12">
                  <c:v>VARESE</c:v>
                </c:pt>
              </c:strCache>
            </c:strRef>
          </c:cat>
          <c:val>
            <c:numRef>
              <c:f>Foglio1!$C$22:$C$34</c:f>
              <c:numCache>
                <c:formatCode>General</c:formatCode>
                <c:ptCount val="13"/>
                <c:pt idx="0">
                  <c:v>12431</c:v>
                </c:pt>
                <c:pt idx="1">
                  <c:v>3692</c:v>
                </c:pt>
                <c:pt idx="2">
                  <c:v>5325</c:v>
                </c:pt>
                <c:pt idx="3">
                  <c:v>3187</c:v>
                </c:pt>
                <c:pt idx="4">
                  <c:v>3066</c:v>
                </c:pt>
                <c:pt idx="5">
                  <c:v>1428</c:v>
                </c:pt>
                <c:pt idx="6">
                  <c:v>1199</c:v>
                </c:pt>
                <c:pt idx="7">
                  <c:v>52817</c:v>
                </c:pt>
                <c:pt idx="8">
                  <c:v>41833</c:v>
                </c:pt>
                <c:pt idx="9">
                  <c:v>1952</c:v>
                </c:pt>
                <c:pt idx="10">
                  <c:v>3292</c:v>
                </c:pt>
                <c:pt idx="11">
                  <c:v>561</c:v>
                </c:pt>
                <c:pt idx="12">
                  <c:v>6337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B1-433C-BBCF-E0128B4A44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63793935"/>
        <c:axId val="106814895"/>
      </c:lineChart>
      <c:catAx>
        <c:axId val="463793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6814895"/>
        <c:crosses val="autoZero"/>
        <c:auto val="1"/>
        <c:lblAlgn val="ctr"/>
        <c:lblOffset val="100"/>
        <c:noMultiLvlLbl val="0"/>
      </c:catAx>
      <c:valAx>
        <c:axId val="106814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63793935"/>
        <c:crosses val="autoZero"/>
        <c:crossBetween val="between"/>
      </c:valAx>
      <c:valAx>
        <c:axId val="107048511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63794895"/>
        <c:crosses val="max"/>
        <c:crossBetween val="between"/>
      </c:valAx>
      <c:catAx>
        <c:axId val="46379489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704851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GRF!$C$29</c:f>
              <c:strCache>
                <c:ptCount val="1"/>
                <c:pt idx="0">
                  <c:v>Farmacie aderenti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721-4D2D-913C-046FA0F1B16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21-4D2D-913C-046FA0F1B16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21-4D2D-913C-046FA0F1B16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21-4D2D-913C-046FA0F1B16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21-4D2D-913C-046FA0F1B16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21-4D2D-913C-046FA0F1B16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21-4D2D-913C-046FA0F1B16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21-4D2D-913C-046FA0F1B16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721-4D2D-913C-046FA0F1B16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21-4D2D-913C-046FA0F1B164}"/>
                </c:ext>
              </c:extLst>
            </c:dLbl>
            <c:dLbl>
              <c:idx val="10"/>
              <c:layout>
                <c:manualLayout>
                  <c:x val="-4.4150148746022796E-3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1.345</a:t>
                    </a:r>
                  </a:p>
                </c:rich>
              </c:tx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5721-4D2D-913C-046FA0F1B1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GRF!$D$28:$N$28</c:f>
              <c:numCache>
                <c:formatCode>0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GRF!$D$29:$N$29</c:f>
              <c:numCache>
                <c:formatCode>#,##0</c:formatCode>
                <c:ptCount val="11"/>
                <c:pt idx="0">
                  <c:v>939</c:v>
                </c:pt>
                <c:pt idx="1">
                  <c:v>951</c:v>
                </c:pt>
                <c:pt idx="2">
                  <c:v>951</c:v>
                </c:pt>
                <c:pt idx="3">
                  <c:v>982</c:v>
                </c:pt>
                <c:pt idx="4">
                  <c:v>1064</c:v>
                </c:pt>
                <c:pt idx="5">
                  <c:v>1125</c:v>
                </c:pt>
                <c:pt idx="6">
                  <c:v>1237</c:v>
                </c:pt>
                <c:pt idx="7">
                  <c:v>1255</c:v>
                </c:pt>
                <c:pt idx="8">
                  <c:v>1252</c:v>
                </c:pt>
                <c:pt idx="9">
                  <c:v>1396</c:v>
                </c:pt>
                <c:pt idx="10">
                  <c:v>1328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721-4D2D-913C-046FA0F1B164}"/>
            </c:ext>
          </c:extLst>
        </c:ser>
        <c:ser>
          <c:idx val="1"/>
          <c:order val="1"/>
          <c:tx>
            <c:strRef>
              <c:f>GRF!$C$30</c:f>
              <c:strCache>
                <c:ptCount val="1"/>
                <c:pt idx="0">
                  <c:v>Farmacie in Lombardia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721-4D2D-913C-046FA0F1B16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721-4D2D-913C-046FA0F1B16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721-4D2D-913C-046FA0F1B16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721-4D2D-913C-046FA0F1B16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721-4D2D-913C-046FA0F1B16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721-4D2D-913C-046FA0F1B16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721-4D2D-913C-046FA0F1B16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721-4D2D-913C-046FA0F1B16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721-4D2D-913C-046FA0F1B164}"/>
                </c:ext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GRF!$D$28:$N$28</c:f>
              <c:numCache>
                <c:formatCode>0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GRF!$D$30:$N$30</c:f>
              <c:numCache>
                <c:formatCode>#,##0</c:formatCode>
                <c:ptCount val="11"/>
                <c:pt idx="0">
                  <c:v>2832</c:v>
                </c:pt>
                <c:pt idx="1">
                  <c:v>2863</c:v>
                </c:pt>
                <c:pt idx="2">
                  <c:v>2863</c:v>
                </c:pt>
                <c:pt idx="3">
                  <c:v>2877</c:v>
                </c:pt>
                <c:pt idx="4">
                  <c:v>3013</c:v>
                </c:pt>
                <c:pt idx="5">
                  <c:v>2937</c:v>
                </c:pt>
                <c:pt idx="6">
                  <c:v>3047</c:v>
                </c:pt>
                <c:pt idx="7">
                  <c:v>3076</c:v>
                </c:pt>
                <c:pt idx="8">
                  <c:v>3088</c:v>
                </c:pt>
                <c:pt idx="9">
                  <c:v>3029</c:v>
                </c:pt>
                <c:pt idx="10">
                  <c:v>3227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5721-4D2D-913C-046FA0F1B1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943519"/>
        <c:axId val="106818367"/>
      </c:barChart>
      <c:lineChart>
        <c:grouping val="standard"/>
        <c:varyColors val="0"/>
        <c:ser>
          <c:idx val="2"/>
          <c:order val="2"/>
          <c:tx>
            <c:strRef>
              <c:f>GRF!$C$31</c:f>
              <c:strCache>
                <c:ptCount val="1"/>
                <c:pt idx="0">
                  <c:v>% Aderenti</c:v>
                </c:pt>
              </c:strCache>
            </c:strRef>
          </c:tx>
          <c:spPr>
            <a:ln w="28575" cap="rnd">
              <a:solidFill>
                <a:schemeClr val="accent3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112611559517113E-2"/>
                  <c:y val="-3.4235521097196621E-17"/>
                </c:manualLayout>
              </c:layout>
              <c:spPr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721-4D2D-913C-046FA0F1B16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721-4D2D-913C-046FA0F1B16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721-4D2D-913C-046FA0F1B16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721-4D2D-913C-046FA0F1B16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721-4D2D-913C-046FA0F1B16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721-4D2D-913C-046FA0F1B16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721-4D2D-913C-046FA0F1B16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721-4D2D-913C-046FA0F1B16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721-4D2D-913C-046FA0F1B16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721-4D2D-913C-046FA0F1B164}"/>
                </c:ext>
              </c:extLst>
            </c:dLbl>
            <c:dLbl>
              <c:idx val="10"/>
              <c:layout>
                <c:manualLayout>
                  <c:x val="-3.3112611559517093E-2"/>
                  <c:y val="1.1204481792717087E-2"/>
                </c:manualLayout>
              </c:layout>
              <c:spPr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721-4D2D-913C-046FA0F1B1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GRF!$D$28:$N$28</c:f>
              <c:numCache>
                <c:formatCode>0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GRF!$D$31:$N$31</c:f>
              <c:numCache>
                <c:formatCode>0.0%</c:formatCode>
                <c:ptCount val="11"/>
                <c:pt idx="0">
                  <c:v>0.3315677966101695</c:v>
                </c:pt>
                <c:pt idx="1">
                  <c:v>0.33216905344044706</c:v>
                </c:pt>
                <c:pt idx="2">
                  <c:v>0.33216905344044706</c:v>
                </c:pt>
                <c:pt idx="3">
                  <c:v>0.34132777198470632</c:v>
                </c:pt>
                <c:pt idx="4">
                  <c:v>0.35313640889478926</c:v>
                </c:pt>
                <c:pt idx="5">
                  <c:v>0.38304392236976509</c:v>
                </c:pt>
                <c:pt idx="6">
                  <c:v>0.4059730882835576</c:v>
                </c:pt>
                <c:pt idx="7">
                  <c:v>0.40799739921976591</c:v>
                </c:pt>
                <c:pt idx="8">
                  <c:v>0.40544041450777202</c:v>
                </c:pt>
                <c:pt idx="9">
                  <c:v>0.46087817761637506</c:v>
                </c:pt>
                <c:pt idx="10">
                  <c:v>0.41152773473814691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5721-4D2D-913C-046FA0F1B1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712447"/>
        <c:axId val="106802991"/>
      </c:lineChart>
      <c:catAx>
        <c:axId val="28943519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6818367"/>
        <c:crosses val="autoZero"/>
        <c:auto val="1"/>
        <c:lblAlgn val="ctr"/>
        <c:lblOffset val="100"/>
        <c:noMultiLvlLbl val="0"/>
      </c:catAx>
      <c:valAx>
        <c:axId val="106818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943519"/>
        <c:crosses val="autoZero"/>
        <c:crossBetween val="between"/>
      </c:valAx>
      <c:valAx>
        <c:axId val="106802991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712447"/>
        <c:crosses val="max"/>
        <c:crossBetween val="between"/>
      </c:valAx>
      <c:catAx>
        <c:axId val="21712447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068029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Foglio1!$A$3:$A$15</c:f>
              <c:strCache>
                <c:ptCount val="13"/>
                <c:pt idx="0">
                  <c:v>BERGAMO</c:v>
                </c:pt>
                <c:pt idx="1">
                  <c:v>BRESCIA</c:v>
                </c:pt>
                <c:pt idx="2">
                  <c:v>COMO</c:v>
                </c:pt>
                <c:pt idx="3">
                  <c:v>CREMONA</c:v>
                </c:pt>
                <c:pt idx="4">
                  <c:v>LECCO</c:v>
                </c:pt>
                <c:pt idx="5">
                  <c:v>LODI</c:v>
                </c:pt>
                <c:pt idx="6">
                  <c:v>MANTOVA</c:v>
                </c:pt>
                <c:pt idx="7">
                  <c:v>MILANO</c:v>
                </c:pt>
                <c:pt idx="8">
                  <c:v>(di cui Milano Città)</c:v>
                </c:pt>
                <c:pt idx="9">
                  <c:v>MONZA E BRIANZA</c:v>
                </c:pt>
                <c:pt idx="10">
                  <c:v>PAVIA</c:v>
                </c:pt>
                <c:pt idx="11">
                  <c:v>SONDRIO</c:v>
                </c:pt>
                <c:pt idx="12">
                  <c:v>VARESE</c:v>
                </c:pt>
              </c:strCache>
            </c:strRef>
          </c:cat>
          <c:val>
            <c:numRef>
              <c:f>Foglio1!$B$3:$B$15</c:f>
              <c:numCache>
                <c:formatCode>0.0</c:formatCode>
                <c:ptCount val="13"/>
                <c:pt idx="0">
                  <c:v>40.336134453781511</c:v>
                </c:pt>
                <c:pt idx="1">
                  <c:v>28.465346534653463</c:v>
                </c:pt>
                <c:pt idx="2">
                  <c:v>48.404255319148938</c:v>
                </c:pt>
                <c:pt idx="3">
                  <c:v>35.897435897435898</c:v>
                </c:pt>
                <c:pt idx="4">
                  <c:v>43.103448275862064</c:v>
                </c:pt>
                <c:pt idx="5">
                  <c:v>29.347826086956523</c:v>
                </c:pt>
                <c:pt idx="6">
                  <c:v>26.712328767123289</c:v>
                </c:pt>
                <c:pt idx="7">
                  <c:v>52.642706131078221</c:v>
                </c:pt>
                <c:pt idx="8">
                  <c:v>51.288056206088996</c:v>
                </c:pt>
                <c:pt idx="9">
                  <c:v>45.454545454545453</c:v>
                </c:pt>
                <c:pt idx="10">
                  <c:v>23.481781376518217</c:v>
                </c:pt>
                <c:pt idx="11">
                  <c:v>21.518987341772153</c:v>
                </c:pt>
                <c:pt idx="12">
                  <c:v>54.716981132075468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D-4B78-9210-F920DDAAFA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963167"/>
        <c:axId val="106812911"/>
      </c:barChart>
      <c:catAx>
        <c:axId val="20963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6812911"/>
        <c:crosses val="autoZero"/>
        <c:auto val="1"/>
        <c:lblAlgn val="ctr"/>
        <c:lblOffset val="100"/>
        <c:noMultiLvlLbl val="0"/>
      </c:catAx>
      <c:valAx>
        <c:axId val="106812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63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'[Inquadramento GRF e ISTAT Lombardia 1feb24.xlsx]Povertà Relativa'!$A$6:$A$26</cx:f>
        <cx:nf>'[Inquadramento GRF e ISTAT Lombardia 1feb24.xlsx]Povertà Relativa'!$A$5</cx:nf>
        <cx:lvl ptCount="21" name="Regione">
          <cx:pt idx="0">Calabria</cx:pt>
          <cx:pt idx="1">Campania</cx:pt>
          <cx:pt idx="2">Puglia</cx:pt>
          <cx:pt idx="3">Basilicata</cx:pt>
          <cx:pt idx="4">Sicilia</cx:pt>
          <cx:pt idx="5">Molise</cx:pt>
          <cx:pt idx="6">Sardegna</cx:pt>
          <cx:pt idx="7">ITALIA</cx:pt>
          <cx:pt idx="8">Abruzzo</cx:pt>
          <cx:pt idx="9">Umbria</cx:pt>
          <cx:pt idx="10">Marche</cx:pt>
          <cx:pt idx="11">Piemonte</cx:pt>
          <cx:pt idx="12">Liguria</cx:pt>
          <cx:pt idx="13">Veneto</cx:pt>
          <cx:pt idx="14">Toscana</cx:pt>
          <cx:pt idx="15">Lombardia</cx:pt>
          <cx:pt idx="16">Friuli Venezia Giulia</cx:pt>
          <cx:pt idx="17">Emilia Romagna</cx:pt>
          <cx:pt idx="18">Trento</cx:pt>
          <cx:pt idx="19">Lazio</cx:pt>
          <cx:pt idx="20">Trentino Alto Adige/Südtirol</cx:pt>
        </cx:lvl>
      </cx:strDim>
      <cx:numDim type="colorVal">
        <cx:f>'[Inquadramento GRF e ISTAT Lombardia 1feb24.xlsx]Povertà Relativa'!$B$6:$B$26</cx:f>
        <cx:lvl ptCount="21" formatCode="0,0">
          <cx:pt idx="0">31.600000000000001</cx:pt>
          <cx:pt idx="1">22.100000000000001</cx:pt>
          <cx:pt idx="2">21</cx:pt>
          <cx:pt idx="3">19.100000000000001</cx:pt>
          <cx:pt idx="4">18.800000000000001</cx:pt>
          <cx:pt idx="5">18.399999999999999</cx:pt>
          <cx:pt idx="6">15.300000000000001</cx:pt>
          <cx:pt idx="7">10.9</cx:pt>
          <cx:pt idx="8">10.699999999999999</cx:pt>
          <cx:pt idx="9">10</cx:pt>
          <cx:pt idx="10">8.5999999999999996</cx:pt>
          <cx:pt idx="11">8.5</cx:pt>
          <cx:pt idx="12">6.5999999999999996</cx:pt>
          <cx:pt idx="13">6.4000000000000004</cx:pt>
          <cx:pt idx="14">6.2999999999999998</cx:pt>
          <cx:pt idx="15">5.9000000000000004</cx:pt>
          <cx:pt idx="16">5.7999999999999998</cx:pt>
          <cx:pt idx="17">5.5999999999999996</cx:pt>
          <cx:pt idx="18">5.5</cx:pt>
          <cx:pt idx="19">5.5</cx:pt>
          <cx:pt idx="20">3.7999999999999998</cx:pt>
        </cx:lvl>
      </cx:numDim>
    </cx:data>
  </cx:chartData>
  <cx:chart>
    <cx:plotArea>
      <cx:plotAreaRegion>
        <cx:series layoutId="regionMap" uniqueId="{7B29BC55-34DF-4B1C-AAEA-F98DE641A310}">
          <cx:tx>
            <cx:txData>
              <cx:f>'[Inquadramento GRF e ISTAT Lombardia 1feb24.xlsx]Povertà Relativa'!$B$5</cx:f>
              <cx:v>Incidenza (%)</cx:v>
            </cx:txData>
          </cx:tx>
          <cx:dataLabels>
            <cx:visibility seriesName="0" categoryName="0" value="1"/>
          </cx:dataLabels>
          <cx:dataId val="0"/>
          <cx:layoutPr>
            <cx:geography cultureLanguage="it-IT" cultureRegion="IT" attribution="Con tecnologia Bing">
              <cx:geoCache provider="{E9337A44-BEBE-4D9F-B70C-5C5E7DAFC167}">
                <cx:binary>1Htrc9s4tu1f6erPl24ABEByauZUDUhKsiQrju3Yib+wFD9IkCBBAgRfv+18u3/sbuXRk3jc032q
cqpulIdtUhA3sbD3XmuB/vvD9LcH9XQ0v0y1auzfHqZ//Fr0ffu3336zD8VTfbRntXww2urn/uxB
17/p52f58PTbozmOssl/IwjT3x6Ko+mfpl//6+/wafmT3uuHYy9189Y9mfnqyTrV2/9w7tVTvxwf
a9kk0vZGPvT4H7/GR3X8aOTx11+eml72883cPv3j1+/e9esvv738rH+77i8KQuvdI4z1ozPEAx4G
UYQ+vfxff1G6yb+cxvzMpwFniJHo8+vrpQ/HGob/lYA+hXN8fDRP1sIdffr67cjvwv904uzXXx60
a/rTxOUwh//49bw/qtNtS6vjz2difQr//ObT/f72/Zz/199fHIAZeHHkG1heTtefnXoFlbo9Nj8S
FYrOQo5YiCj9Hg56FlIKYPj4JQ5/HsIf4fB15L/hULc/GRA32j4cmx+YHdQ/oyxinBL8anbgM+yz
MKIBpM+n1/eo/IV4Xgfl94EvMDkd/8kwOb/55/78n1/n5Y8K1v9idl7LB/mpdvywkhmcsTCAmsnY
y+TEjOHAhxL6+Vqfa+RfCOD1VfD7wBerAI7/ZIvg0uU/FAKoj1FIfZ+H9HPehd8jwc84jmgY8eB7
KP48jteR+DruBRCnwz8ZEuJoIRuAmvzIKonOAIZPdfLVKsnPUIipHyL+PRp/LZbXEfl27AtU4NRP
BsqFVtI+fZ2cP6qR33Oc/0TqKD6DzCDw90vbArbwLamjZwAW8XkAafNtpfrzOF4H4+u4F0DA4Z8M
iLQ+tYpfrnR9zH8oj4AZJ37oI/oFEPI9IPjsdIZx/qJ1/PV4Xgfm5fgXAKX1GdzqT4bR9dE8Pv1Y
dBAUKBaEGH1hcd93E1BIvo8xZsHn6oai77PmrwT0Ojz/GvkCmNOJnwyWf340bln016n5AUWMnBES
0Mgn4as93j8LGbQdPySfYYEa920t+wvxvA7K7wNfYALHfzJI3tU/1iug5CziIIYwelG+CPR/hDhn
L8rXnwfwOgRfx71A4HT4J4Pg4mjAQfq6Mn9AUvjgxzDkR/6XYvQCCf8MU+ITwsA3+DYb/jyO15H4
Ou4FEqfDPxkSl/Kp1k3/I7FgYJ2BF4Mw/1ygQGx8w7KCs4iQiGAcfmkbL5LjrwT0Oij/GvkCltOJ
nwyWvczdDzU0KT0DYQiepo+/dPPvUAnPQBf6CPya7xPkL8TxOhi/D3yBBRz/yaC4fWqe+h/ZwNkZ
dAQcYEY/Z8CLWoXBy2QhRVDPPr1eNPA/D+d1QL6Oe4EHHP7J8Njr+iPwwB/qKwMkBHID+V9I0/eQ
RGcBjzDn0RdE0Av75C9F9Doq3wx9AczpzE+GzMpIp+Qvp5W2gFxcn376kX4KP8Pch1f4hfl+31iw
D2oxZCEYkN/XsM9heX89rNeh+oOPeQHbypzdnq1/MuBuDJCiPy1x/4tm9P64yD+9/v/I6InAVuPB
79L1u2aHCSQ07O2F+AX3+NMwXl8ZX4a9WAlw9GdcBrLRv/xT9fDfo8yffrv+v//92Euj1dec+gFk
nZ9RimkQBjD93zBDjM9IiMMoYP7vFOVbsv5plUJ43r/C+09BvY7Vqx/yArkbc/ZP+PP/927rH+wE
f56wzyB995b/4QY4bPExwhhDwES+0pBvsSJQi0/Hv7L4Fyzl68b0H4fzOjxfx30X+v/2PvcfF7bf
3eQEdgbST88WfLMN/p/PfrpBeOLhxdAv+vPVNPo8W+eP//gVRxhBdvz+zMLpQ75Trt8Qh38b9XS0
PXwEPgOjOyKRzyLqc+RDWxyfTmfC077EySMiKAqhm562gxpt+uIfv1LYIvIZDGOBHwWUn0w9q92n
U/QMnHE/gqoJUvr00b8/1HGp1Zzr5vf5+PLzL42rL7VsegvRwN20n992ur8A1KEPngmLAhyEQIdD
uFD7cLyCB0dO7/4/mtXd0kchEYv2I1GxDzPRmajycRIoX7gYuHMb6TdppfJBHJJlzJ9sVxbxN7P2
ShyERkDuvo2EoJCDiXkSpSjiIY5gO+bbSPIlyLu2j5BYZjomfF7wtpn45TgjG7sQ6ZSSfBF5lm+t
XiMVYeEatUMdetv13TlyuhSdMmXc9XTTGi+NpPdBFgMTeV4rYYfocTDex4jTSeDA1CJoAvWmnMdN
HxUmrupd5WOTtEhpEXjNvi/qfjsU5tIS+khD934ccZZ4YdmLitA2wTRl1Yh37dKWycDxw1QuV+04
pZFZ90uFBR0alCCk87hXPj0s87Ns1Xk1s3c5L4xAC0tpVD+MukpRXmyQodsF1dui4fdZ7uYVz8Y3
Gc9uLIIJMP649rV0SabcgTTt7WyCm4rSLS6GTRXBO3DT7lFX75xEsyhngM6v6NaxLhPTXCVDrZfr
jgyrpvTSaiLmjQln0TTNweR1HvNmsmsb7CwtPzZtFsQLToJuHVXRVisMny7RhrCV4s4KEgRIWG3C
1M9CuM/6uXDrSMpRSMx1MrftHky6Kp6UvJk8nkiPZWvbq5usLVoRcnedF0u3QUObdMqzYq7HDTxm
UwnZVLXIKnqX9f2W9s9k8fo4LJYqHsolTFsaGGEyPQtftve1Ga7LPNuVS31sXYRTk3m16JqJXSzF
bd4NbaqNz8WE0bM0/RKj+mJYYNXQvrprmXdnp6ve9+sEWX9VwLMuAnkLEnVH7Eothh1kW69Ruxuc
vQmCZa0nahOSxR0PVw0j2d6SsYsrVN9oUsOdV3ilZF0IJt/5Rc1TNXXnVPFMtApL0TZk34eF6HGV
i4nto16/aWx/nDRm8VL556EaPiC5kFU7OZZEQwuYYz3FBV5ZniWSMrpb6ByT0fBzw0wljIvCw0in
S9kPydTA/e0ILX2BEG1TlBXjikuiN7zJLvqlP9dRVwuN+DvuhUef1aInU7+pM5oOaLky1SDFTNgs
+pG3cWOCrRm9XoR91ojQY3pXZkWCXEVX1TRuPW8sY0pMEXs0umLZsEJFfYu1LoTmzVb1/uMyD+/m
PHtUdK7jYbkkVeOvZGNVvEj12GdhJcapfpP4kS1ENSxWTLmZ1vlwWc3jsmr9KRAezd9Il59zprt1
Ey1vIORKqJz0AgXVsrYei1Jvmc89Xk1xl2dS0PY2qqODB1k8BfO8qxDEVM6GC8mDc/iyIH9ZZxPO
4mE4Vk1jROmV8dTUTkCW1n1Xr+woW1H2dkr1MZjqZTVVbK3qxiRaYr3pq2xH8bYI8CykuyxpUYjF
jXBtOl7QoiRxZMjOzztRjfaOyTxtJ0nSosoz4S/u2vch/TmSlSj8/KJD7sFwGZyKAFSI915X9XHr
ZyqWvq+FhlBQ3m86XiER2rARfd7T88grdeKqVhQkVDEpI+GzeVnjIPLFKPtiXwT5pizm4bIs3y3R
xbiY/E2xrqJ82Q5SX85ZTAJrr3lYuLhaUJRQN143lJUbbNgqCopBhJkTWi/BKs+D91G7sBUN2GrR
Yy8mXgpLjL/2+/kYzV4paFletDgq09y266rL3ta6V2Iw7lrN4XGAq4zIL88z1h3HpclFjdmd7L13
k25HUSxsE8paJ2opEjsNk6g6fxD5cuEUGw9BQgJh5qiPSdtbYSpsUq/xO5GP+Lr0NfStvn2suyAT
g6XZytDEjMHucZClS1vWPGXFcuWmqowHNFUrnyZDex/W+bCTsEUh1S5qoBJ2wzbHkq+Het4H0GZX
hYKFkZv6jaFFsy/ltPNYdV43Szx2QyEmWi/nVkVvi2m8y6P2jk+EJNEcejFvy8dppWExJWgpt2wK
xTLSTHS29WKszCh0wUgMd7TikPwi55gLMrGVc/lbS5VMAwPtpRyH2PLp6AXNIGw1rDAdc2GXZ9QN
vZjZ9NwFrYPlkWtRZe+6Dl/IHr3JojoNykC+GQOZjpzvWwTDSllPSUM9H3I6v4NnUy4H7N2a8pbN
003XFWuOuk3vQUa7ySXMvmswintWfwhmcpwpNEXMY6jkt1mbWlKSte1QIWBvskygNLwhnteIbghu
piK4yQIjhaTe0SJ2LSOJt2FhJ5iD8XkqpqTk2eWSyzqGru5d5G68aI1V+7ld67rsU62826prS1H3
poqRksJyJAI7BbeqWZiA+jYIZuVdo6pd3oQpi8L3iI/h+rYgFUlQw1G8zA6LOtMuDrCBdtaNKeEL
PXDvfV7BAuvq4WaspjmO5iEumqU7t63JY2noOqgQF6qdk4bAwm7a4G0RMRVnb/1oFgOpHxbfLXGD
h9uBAcAjw2KYwjnOA/XetcuwLUIaexGCCtNNo+hm/masIlGP0ksyL9tTY4F9qGw1qHbj+f6WIE8o
FQXXTIsmj6zw672PgY519xlHz2XQtmk4mRUPqyCVDLuUjI9Tvo1QWFyiZo2Y6mNX60fNw1qMml03
ZkwQMIINXWgaKKBGnKLYlGO9cRIDbO8KNbxrUaHTYgqKWDKoVrbLzaq1REgSNetieqhZw+O8t+/y
SefJaCTUbps/Y0x1qur57dQAzWFd0MTNLN93oCfFuOQHjVX3xs0VEUVdxUBlqliNZSVoQfIVlrBY
oyqj8eQMTHWrRavnPB7n9trLMyVKW35EtDn0Tm+Uq59xTaLYNKMXqyLKRTAULCHa1rFvdrSnLSSj
4iKvvK2fl9Om8PtahAF7h/hQxHl54Ty4hBwyJuZ2XG4yI7sVqbz1mM8bz2Vp5ubgYBDZWeSrNYGe
KTKgAA0LxnQh+H6WrRRjR0jsWj7FPFsc5OJ0hTP8xmn/qQC6POvm1uEqkUtz7y/jmtV6vFjjmfKb
EMnzMgvDHSlyHLv5piiSLM+CNPK8fVj1+77mj15epJVDRxn2XozaSgkZzsuqlv06VPoA/EuX5EMr
1eXMug88GHBSA3bCmzeNPPFIy/esGaC0FDUE05UxD/R+MBEV3kBWhCkgV9W4sTPfmyJ4jCRptgzT
DbX1JIZixSdl4tzjUdyi6HKpfZyEYz0I5Lxb4o3nHZGzIDVDosLtSuL5ah6BaruWuJXjztvSor+t
oSn6yMSMkiEmc2ni2urbkkP/QyPdAg08r2W0GTupRK1yk+RSQn+e3jZmQrEPQQ9wTwSNB9RmHyaD
HlrN37pe39ZhHomwnto30EMrAeUViUZBRiCLsKhk471XNfbjnFfVikZALksHymWhAlYbNN15Y4ZB
biJXHCYysHOFu6So1bkrh0Fw1e6bqDzHvCxX3ERTYotz1wASvVfB7Mz6nqPerYBDNsLYfGMZsA5n
us2I1U3X4DdVVDcJnewFaKeH0G/WXas76Jr00ulwEfAQfSFkX93zTm+Dfm5XRefLFendxvTjW7+v
nk0bzyNZdRDXtKAiGaou5rOWkPJkjGcetXGGL5gaV5OjCXOHyGsPbKpmEalk1LSKuzm/BErx1iuQ
TlrcOTEiucmj6CIcghYa37Ip6wDIE1rJKV/lE9433l5SczMW1SHXnRQu7++6cjovqImzkW80U4es
qPeY91tP29hH43kFnbCQbDN0xXPJqodC0U11rgdaQoPO04536xoPd21jtxo3+5nM76G11PAtM+pZ
k+Gq5O3d0tX3XZc/ABsDagqLAQm8RJc0gspk1D4y7jbbR214QxEUUNUukBA0u1HdWtPybTHDzzVT
zw1WaQddCx6euQlxduM34Y1EfNsN/m6u9GWjYAUsHJ/abfkQzN2FrKK1avTeb5vLfppWY7PmoXxw
mFIRGnVYwiwUkSlT3w0fKuKtjTK3LGQbF9b3E9H3NHdXMvNubLWd5nJFoulqYCmasmOzuG1mM1Hi
8MY0UyMA/SlhCgExn6+aht7Xi/DqVEbDbTiplC7otiqwFYPf7P0uuDG6vvT84s5G+xrz5HS1vpHP
Y1k+WN+7MYXbLrQ8tJ3b5nV7WXTDXQM6iVVv/A0f6ms+lc8eZxZYJbTM0OmkVOw99YFVomEUULji
zPnbSA9XQdhvg0krkddJxvimN9FNE7XrWbu7CssIRMwhgBbSIXWfF2bNgeGWXbD2dHnwMVLiFATH
W+rZS7RMSvhBd8mm4aqZwInQ7aWKTnKtOwBz2ZPIXc1quHODfKBV/m4sun05Q3Or+m0WQszDeDeP
1IrKqUMUBVZcuEJC6tZJMwBJyHxSJfOsDs7CTJhSsCwTdYUOrKhb6AfRDS6AzjkQb5zarYV4Ua6e
i2k3NuqyDFQrpkhDDc8GuHn5HKjx6nSpyYMz3AjphZejXUaRXQQ8u/404FM8WWelUN5w1RsPCPeR
tOpw+uRJjnfO50kvQyCjGRnBO/HSmgtcLpcFBFdm0U3OIZ7O8qSopjuoxutiQbsCiMugIeqa1vt+
YJvToikLJ3AxJvA40U2EmkuKN32XbXPILM19JaAq32CS3fW1/LRYh1zvSyefOVIXCIdJDQAkKJiO
Yx/supJ2KfQMMfo1zPR0vjTLZqoWKUjL7on08zgHPT2yxoq8dReut4uIssrGw8yP8Dsf5yBiIpB2
lZfQcNzNS+WE15N83XrhtrJZEUPTvdJgcCTOfzQsYzvPArs0w/tWZkmA+MEqlIIQfduT/kOBpSeI
rSqRn7Qc6pkYQabPxLK1CaYrRU2VQPm4Uk4CPVeFmDNoHOHIQCGVlyD+/JN9cedFhY1RmXlJXlVR
krcsHUd1M2UJuKUggCZ+3zm9y9V8nKfxYBfVi5F5GSwcoTOWWgadYWwnG1tQvPBwqk1tGJpUx3PK
bUSEk+PW+XpIfHhwW7RV3Di4whWr6jAdZ5c0JqvTgfH3fARpVhXLcbGIpmZgiQ3nTQY0IZUF0F6f
sIdONhs2FvN5Rngezwq0ZTCDSCwM6GPd5qu5Bwmko35NKnOhXQbt7DbKjYC+5zfMCK38atPJNhSz
m3RcN+gajdDgrAY23wCDmnThiyrw7qtwQWmIgVuMRU6E3/LL0g7Qfxv+lLfdfEL5nEuztmxVD0GT
uG5p0iwH+dGwgsQeNuGGUrZCy6CuSufHxgufRum3W0W6pB1AMHgkCNNhfq7wcqS0Q8lszTnJiz45
OUZdrVc2d5MYB3+bcftxKdtKtCStCw9IF0iAVMOkxXMA7Wr2pYylLe5DXkLGE3Nuw0LGc+G5NAwG
GvOqd5dRpC7Katk0IMxaa6N4lMOYNmHXpX5gNmgpIvB1MiKGVq1m37B4ZnkSok7HahmqC0vzcBfJ
4SMagbCAeKJFp1fhQi8t9tdD33WJrk89NSgeg3xYn/41pdkGDVATTmi4y6omllX1oPQQrjxqWtAg
ao5l3u3rCjp+B46hgoav1CFsmUplE0ImjtVVFqirTHLoVWnPfZRUnqVpiS+jAEDm2gK/W0B+lH7V
idY4SEUPqx0sb5x4Kt8VeT2LoOu3pi91HCztlIa+h4A4niRc0Cb6pJTQEA6ibLvtsEwEzDEo3V3n
P8FCiwtgKuXiX9gWrU7+oOkCuy8b/rZaHCgq5dBFh8ckhN8njEfuXeoAhGI38q2M6JKoUdeJzjZ2
mO7yglYiqoshrSOzLTCGb9rpGFnSia4El1NGT7510N2n4DIDXdarwSRSz+NJazarMsSXNoL3AQGx
opMeSPFh6wf2oqiCMWYuextO+k4qg5KM9iwp+nQZIE3CbCy2TbiAcOmSEMsSmpn/2Iau3MwhxXGg
l3jyXCtmXrI0K6DOYhcKlhu7GgjOUnDveFLzcNiC5VNV6NYouTESenLZVH7c81b0Q3vlMqGAyyV5
NAB1x1Us6ejHI4jSpK/MvV9EYTJH1Rvw4MM17ppuS/FBGSicJOzOyVB/zDt718xju0KuDURTdh10
8zq1swVq3ssNzVwMqy1LgT7kMYZvxg5NR1AwPQj+yKSwqEDI9PqcZmCpTyM+kBkK9jB3h6KO3jGS
u3MDHuUYZB8D687b0avSMocFP6IQLJgcmk+rwOHyFeQaArIowpA2ux4KNOiqx8EHsyOwoLuIW5Ox
IWvDSUIwyWO9TAkBN1pUUGRsoy+szXddPfcp8mhz2c37zvOi2NIiTFFf5YlmS7vKUePve9s0qW/a
J903b3VfDZsgo7syaD544PGsW7l80F7IYc644CX34+wEG7HlCF58L6S58hhZwNPEYLvYSDiK5rd1
W6xhT1JDGfBpSmrwaQK6cU43F/0wFauytlA5agwtaZRxvqscDjcgPeZYB+GSGFyo2E7Gxt2xIriN
eT/UYmpm8DgNP8ilH+O+bcZdvgyrEo3XGTzYC1R2vvUXNqfGe4u94n4O/Ldgtiy7vC6qVWahFfEF
5kj6NU4WSmKmORTtMBNRRx8qwsa3rcffAYXxd94yXCPzXtL8UAZRAKajr2Jjhju/8bJVqIxMOgn6
bHQgkwsMRQnVWqCSsjTkdNW5+TA5rz4wKPY8nLutw2UAFR8VKWwsYVGWd8YUNB0tLtZqIrDdMfoF
mF0n1xMVYOXOBzUVY9rX0c4E0AzGiYKh2kq2xgSgdArv8hFUY43sZTEjoAK11oKRapsVAyjS2i5J
ZKd70+jrCCIHJ7EOV4NvwXBmTBTvweCe03yjY2vB0HR9f4OwxIdinjaknuWG+cU72QJnYbT3V2Ag
FUk54lVH/dS1/qoj3m5uuylGlF/p3s5pN35cYDMoLWooe3XTQDdxm9E5cHpLyOgICrtPzZVfTsIq
YFuszSDFTChhSY3vpGl5GnhTn05YNSvZVmB61CiGX4Lrk7mKLoqOAAMY8uu5r/2d6o/QmYI9NgI3
mVkt2XRuJ9vEURN1aUOyw1IgnLQs33JHwDxobIJ4m28lBR7ollmMZfehdfaWGmg7CnwJW5duFVrz
BgxDT3TZfA41tV1b6d5nQ4E32qs+5qTOtz6xvvDzJdbDSKGIEy9dmJPXLuDbsEZigo0vIAjBTnYf
HIjPraPDA1Plk1M+ZEzkUGImJzIlCbTPm6jRDHYYqEojhZ7USK60b0GDUjKtszB40/TlR9AEblV3
eR+vFQ07seTdlPQaKCtsv8Td6AUC9MSwZa56p0vYudBKdwmuuItLA8xJLg5SoM8vkFTrlst+F3Tz
ZsYuh0pP2KZvosuyGGOHZxCrwTCtSM5YWk49i4OgmGJW1mtwLIN1wfwqIRzeMEJvMRj2WjoQZO0E
SqLkvIutau5tXe8dkGRBM98KPjx0VlcCYa+CvcDiovVWVtf3LoTVxWsQsED1T9KNe/ZClxas6Whd
VjWYAwtoupI+O0XSSoYsVgFY6ITDRZuRpZORqectTxEuW9EY9Jj504a34PUEtItRpsYE9q4C0fEW
TEBmt25gY+KiOVpnQwR7f0XfiAm5MjEtsPpsmo0YytPeY+vWZlj0OenJ+3rwHdjXHUqx/yAH6W18
eQ0EqBBBOd2WKHxsYaNAdPD7milt6kT2qgbicRVy8EIDTES31Die+2USeo7mw2xuyu7gW1iDLoes
KBQsJyYJ3k5+A6xv/Dgt9tDPXgV7DmWR9B7YJA2FzdAA+vyQ9RJsjhl2OgcuDO7fZp1KQkfChJUK
HDR5aBuGdihojgT0d9CC9uAEX8C9P9tCwf4btEHuuiheiGiKAnYRM5UJNLN7BmS0xYW8n+p9Z/EU
e8UH2DK5WmDfJ2adu5NFdR9O5WEI3NUNLbKnk6CV/UPVFVCg5iTQEC7oTa+vHsYFeBbRV53ksSqB
NUyzfKY4u5r7bEWWOYlUCE1R7/PJ32BktyfdHHJy3iINXrU8jF17OWbVgXf1fhjUQ1ZGj0yC+RCo
i3G44bM3CkPoTTb3sJ/rtZshC8Ytq5kU0DI/cFMWF6ym5w12Km48qF9hGSkxpm1Y+lBYCeyoGu9p
9sntUHhkldFmg/kEnKWtmcBkWoCBd3EdLRd932TCc5BDkPb3RWY2uYK1W8ez1eclKW3SdR6oP9gE
RS3Y97Mfo7AHbofno0Mt2rqwOQ7wVIhQnZPrNqueJvz/KDu37jhxLVr/IvYQQgL0ch6girq6bJdv
cV4YuZk7AiRA6NefSaX33un02N3nPHSNuOPEFIWkteb85krHVufgubPLN+MuG6LFM6udp+BYl8Vl
oeK5kvMcQVV9cPIGNnT3oEV99grIDiGkFSfR6XzVtfNM3eahp+Ul76E0ZFCNK38nUmcbqvS5zLKP
fmw/53N9lny8tqm6Zk68lNU5XGA5qUJ+LkNv3/g9RF2oj276/nOpFc7wVsjsm0T5mKJhM5Bnl7D8
rHz8x9uHNN3NqwFKRv4sK+iqwg2efZSL3nvbKQItuYp4KF+oP12XMD+I2sZ+iL+zREESoIdfRSOo
Q9d8VMeUvDHf2+RDech8s5nZdFUjtqJ10YZuifqtTXz4VOuvJU7oaGDFN+y5Me9yGw3NZqoXKBlw
OnP6ROfpzU/Lz9xZtoumu8BB6xCsT9H6TWbEdfn+1bXj2zy258rFbZjwnA2wiVobQTr8yGf9pno8
+M5cR+M4vTlkipZQb0Zjjwo7XdE0D26Ivh+fiDvJh8xCSsP7KFDyLpTtCGQ2XTUwTur8G5nKSwrx
JG35s0f1W52jhFvahxqnB18gltyefBvsxt5/6ifID0X5kTpQBdSxsn7cS/xEUkFW9bJDo3GrqeR7
wGDPMLU+iBdElA0fACguOnWeSHGvIDURPr1lafg82ua2iqSjz8qtI5mJ5y6HuVaNP0yHcgGN2qmv
um1bc3GkLmqKAl5G3K1Nijd3H0xDN82q2Ab1kowdfLyG2n2Aqow5YDHcvn8fhKx2HQ+SntN+Oxnn
2XJxxWMM9yxbPmymv09GbrH979MyfORmBF7Qwb4PFuc0ko+Uklc+ZU7ElwnGktUb7jG9Qh3jtmUE
jbl8a6RCD8ThjWA1HDvdfLalU29QXX9o1T3KEmYpb7A48oWh98MmjjYSeiPkuz33ixyqO0GVY6K6
zPRDO3b3c8/OadPG2CAxGCUXMua4LCB2GzLhfnAFr6NTMOcnqZ9zmCYN965OpfGX4raXVWggyL+7
WVO+tovzalsN4XP04ctDoelcevHI+NH59pMMGWwMr+MRG/vz3DUPrRwPCOquim+Aet/e2ap69T0I
KuMyXkIQQyg2y8iBc7rtm8KLmA33nlPiY2s9+WgsjV3odZFpJOiIso0hDMRdEb53DZ6mSUVtL97L
4g1AFN/0Kbb1ELtdyOYYuvuWSH7oemdnqvwSVjbJdFFDeXKGY2/MtqItNIDGfBm0Og91+VqFMA9W
vH6f+eFdbeFv9dUrGYc5qdXyAtdYwbZEhzp+NKZNDM2OdW6/ld6UFI1fx0a9cOOefMPmXUPb99Hn
G+bajxoSvDap2WLyjR8XHY+VhpRDdNrFq/ajJmAcNVriHhrbGHy0k9g4nS02Quj9QudLptJY5cGZ
1ZCOQjvtKpJ5schc9B7jZlQjj9IyeCnaneSx9LA0aTmBfeLXgR+GuUbHC6HPoe/UgYAz4jiYYGPW
7V0fOLFXtNuO6k1bsj0eAIjtsBb8CeeAkvzY4Iv6wyEjidHKPusib+NyXqJeDk7c4X2lE9vMVbur
6XBHF+9HqOO0hNhbBd/1OOJDxSoO27zdWFLAiciq5563X7L66nnjJycfpjibgP0Uy0DjyBlKB54B
1Luxl+c0FEuU5vlXCIZ3VOIkZEU8U6hGYq2ZvMVBLQQZb+hW3UzhRfYOHtHgwQaKR4AjwGjM3lFy
dlWp+1BBmEmJ+9bOIZ5x7ZGIqEpHuagvAe0S5pfPbKpfB698W4YqT4K6unTFC0uz2HjkuVROJOZx
u3Q4Ov2sfEhRZEQysPN2ccEDlIKhr50qcR8uxXLsevLNwGrsKx8/tkkAam3DuU20kae8XtytZnkQ
zxlsBL8m5a6vK7QKI9wq9N6o57T86jv3zYzaV7HFQnjjC6ikL/78qps8jLOn3PWDSIvsMAXQKwXO
+C3xH1OGFZKOT0pkn92mLgD4zA60WvOSmnYEUCLYNrNuguDp1RYh2+oavRiCPxsfNj3tJTwReHlT
DgMmtHKKJwVTNPWdiFx5LkbsF9gwlyYft1m4z4s+w5PW7gLOWcJx6m8M3gKUjidb4zbLyhmi2UfZ
urhLc8xam+R0KNcCqosLv/8acPjEfR6P8zTHE8Wj0C9GRc3Ax0Pq63uSSpPwrmyiumi/GShAyTxC
7F+mYdqQIn/oQ5mfAPEkoleQZMK3QvA57ossSEZH7amPbtHCthiK+ToOpIjBN8XloWE85oqzS48d
Kcjab7PB4zKNzrvW5LPft/AJ93z5bEaIEg2tvxRow3k9FZsi9Y5ziqcHCnW9QZN59j0GFKreOr7z
3udkx8vVXq3JvdM4H6X09qPxfvi9rQ/KW14CkW9xUPpkehJVVSS8RdlrTfFjGiv/sMiwjSmQK/WV
uv1dOI+fKgEFthqgCKKFMfsATYqqHmHz3sHOf6gKwH01a941M0uUj+PTWh41kHg996RF+0i9cd8a
HD4Tqq1i6k9ZyoGptN3WYsPNJ/upzL15O6JNi9Tc3LuDGk556V47mDrj7M5waEV9dHDsWo+eVV5u
yVIQCGI51ECif9jqVVEnjICTPEoyHcLGKU62AG3YBAEEUKwxE7Y99Ck43UUzxDN+E/gM+2w8eaY0
l7ugwL4wM8hRUPsj9LmRM2P3ghCyWUx7sg6OyhE8WDbgIfShTGuNh7Btss8QOu6ohhVbLMvBFmm1
dURBoDus4vIyQ6rsmriR4XdZVTzqQ7OBr/AcalNG7mKzjWe8CeoN0LcciEGP4iGsw2JnVO1gRU88
aYdwiIPWn7a+hQg9ZMXOcctIlktM/MHdd/PyheNTWogo4ehP747XTz9B0z/Y4T9I058E7DfZLUMB
Gfq3L//PswSU19xmbv3ne26Y8H+/uvv3RLW//a7dD7kO0VG/f9N6Nf/5u/DT/7i6lR7+0xfb31Hm
/wEr/xzQ9j9+808k85+A7X9j+TeS2cXYgP/NMf8b+P4FYl7/wB8Ic/gvTvxQhOGKmTPUEv9GmNdJ
NvBDBCBiz2UCcYL/IszBvwjGeJCAYrgKdiz/vwizx/+FlKMA5kt84a1c9P8Xwozr+hUc/jfCjGlk
BHnXgIGB/xUc/meEuW3OQ+DBTE5QHsoYBU8d1b6/C0b2FpI5pkDfBmZ3/49s83rjfr1AkM0CngHD
KABBfeavU9N+vcByzqgghbdEoT8BLGS03Adt2O1L4tYQujsaSyx6sBoLbJZUHXMJo7Otx6cCeuxB
FlWfBGmOgzZFndowm4JrYfQgO/Xxy2f+x9r4lQZfE/F/vlKB7CmlPne9AJ+dv76TX2jwmqwQOu9t
ZIXp3mUWvFuIe3fSV2qXD+N4gPb8uHSO3Ugd+m82JfyklqaP2RzWSZhJundzUmztyA4gy9tHXtd7
Ntt6K8du+Txk855276ky9DGAVQ0At3vOOo+fIOBPZbxqvDstlq/gI6K8HtOD6nPq79Iccwg9R433
ofoE8dB/Nn2pk4BUdwFb4NaMvpP0HkTbTTMMMQ0cDkeGGlTltTwCHPtwdDg+4MxphqgNfWigzM5P
TgkToa8tumIxPOoRtODf38/18f/9fgLt97FkQkK927y8X++ndWjn6nlYoq5z7ucRmmZVASwT0jFJ
FQZlVKTiUPbpQS+tey4G/rzkbbkvXRe8WekvjwHA83+4pr9+xq7ngcuDqEy8lf7/82fcV4M7FS3K
IK8HPDwPjjm31r52xurLrIlz15pNVlv/io7mw/ZVEA/1tHxuJHmTo0uiv78c+pfFgV3jljbCiAaw
AwzxiF9v0dAWCjU0zECjSbcNdJ7fNX45J7MLXplo+a4Nsw+gutBOF1BXo441egczhx1M2nfvNJzc
k1eV7rGp+EFy8h7Os/jESlR70yi/pR3zTzjV3DhEDgA9S0kh1FRAfCZgbG6zBNHcqfrUeigg/v69
/R6uWHMdrhcG2ARFgAxF8NutbvuBVj3EQqB13SsLBwoyZwGZlGdfpSUohc20R229vITpFwZr5zTT
gCatpwOcs3zY/P3lIE7y28OIOVckCDHqh2L6UvjbNiSWFAWccvHzwSulKFdc2Cx9+7AAYgd1UD4I
k7HD3//Mv+x9Lg1wBECyXFeA+Eu+ZJlsWWKzAT4q2xfws9hMvD6L24lhKepltPgUmT7kRYFGNW2n
p9EOImkoAKmi/sTrrDnXrggee+Z+om6eHnLXwsf0gVj+/ZXSNenySxKG4kopFgSFwY+hoojd/PlB
bBe3aF0GBHPh3ltWFeg3jOvdwfd8V61bAE3qHLXr5857YbKCaibSqz/r9FiOI4yvEkioYvNptPQt
TCt8P6g7u61CrCjVeMexm+SFNMM1nEaDLV7B4oWqajrzKgxRF95kVbRoV74trDf/sMp89vuH72Jt
cT+gyAkwsh7af353xUwLU3m6g7pRiQMc/d2sveGh1so56SJdMVVwu+i1n5Qjs3PopBlA2u4HWRr6
uP6e6Qr5lAGJPclVss08GLpz3pVbNej+gaQLyAIvf6qk/2NcaHkOJhtscjcFxjhMR6eYwseRIzMi
HPkpFbLdOxAF53RWz1MY7GxlTmlNzIsAtpqU58GgrW+CRezZ2EK8pjaLU0H4sQ+C9qlJvUu61MFe
pVQmHp1xbgLw2Oekf7+dXJWfmU1T3TkggM8yg6jTs8o9TGPrPTf8zhWZ91LPUMaJl9/JZiTRbY8b
0sBErQWopdy52ndqno6Q5HEydXKMBM27Q28G/qQWAGdOK5KaoNMTvfDeCIGKVQVQcXqpr9g17X2Z
dgfj+nTfQWmC19rLSzcSiQ55OTPQA5GZJpLYRQVbkKvDvuSGom3Is7usHXW8DLOICH74gTIvjXRx
P+LkPjhoue86ehWu9u5Ggg0RvleXSMguG8QG0D75fr4dfaBiYB6HbVgQmUzrw2fWF27nWISVetY0
gHAGvvi8ZI2vEohD3RGkE90zB9K9hVJ86hb6yfG99ETBcoCS9wm8PDC6lA/i/vbSW4MERoqCxvQt
3D7Qk6ZryQ8UZceWf8+q7LOkWj42YJVPjY9upK96BAhSGkCkCdtXOoz3aszIIaTYASjmlN0BoYKe
0OlNpdkPOXlwxMKsjFurs7OEVl6CGj9lXW3xeeNXclFx1Y7yUZfvahbNs6KQFn5uMNxt8lgUwfAI
LQOgoISYMXO6KcLe/ZSFuYn8drCPGkwTPvK+iCsEdY66EN4hmOicgNbsY2epvw8tGx7DLhZdW+/m
9UGvJWvuhTPs09Q7UNtP74yhavGEdqKMqP5UjlN37ovlayc9/3vT9tu6cu5uCyHkYXYFSZpLWYE7
ru3O4BHWbhciYrMWQiwognsnQ9wC9C3fy8l9KTPebKjJ2nilvBEOIEmegaPHRwi4qgK+VAF0OlUz
qopQS6xLAcyhJ4DG2pCeA8J00rK2OlB0YXsRAgdEsYpdba3hbn+0D7zg0QlTWCtZ7h/6MvBPjt+9
glgsz2PH/UT2qb+DVvkJUKA9Do6edqbG41uQIjvano9bT2Qc3xa8dzCHTnBmZDZX52Z9WXKvSsxQ
+ucsbXdKM/50+9lEI6LQ0KnHM6zREdYKkqoEmDd6YKDTyvxwQ9a9V2Hmx9YLdIwQzPCCM0XHhCsf
KS/8qdYd+AlREP84C/2joOEMytqR22JGTkZKB9kZqdP9rWLAgKIWKYqAPU22QRBltjvG/erOBogD
DBSUA/NlEbtNgR3FVVATh/yovbF5rkB3PJniHiwbAjfVxE+3d5BBKRAKhHAbzneNgyRV4ZPgYYSe
EFme5q9tirBPKV2z9ej4rbQQcNU0qB1YSzibvT2NgL7OlraQSlgl4iyrw0PKFrXtXOAZTv7oBV2x
ky2QE0hwb6Jb3vusODA1LA/AIquzdbppg7RilCtoIr20MyIX9iJSAqlBtiQpU11uioKU10yj9hyF
3CtntnuvMelJaDHu029ZbfxDV3TBvfWbYwrZ7VSXzmdA0nNsXLBj01ya+2oJigRhnk1qTJgE2Zyf
FUkROzK8RXDUnd9vv1JNPiNbMn1yi0NNAnvX67C9sCVP45/HY9gqkKeZcrc5uCsEYZDICCB8wLKo
EE0ogKnq5T3gywJwQPOdV7hZUga0TyAsyz3huQ/EZUpPw/oSuHLZDAUB1AVVI5k0im4a4GDyzNeC
3zgIhz3lJt2yiYkDlg2H1+7yk9d50F5vB3yVHbVtnCNao3a3tLzfOjUIra404s4rcoRITVvsXN0B
2+vmA3Drj76x3TErF+j4hVtciEzVpsr0tXKmV4LC6JCVM4WE22B/CU12ZT3PQIB4w2saVF9Tha1c
D6ACeNcCtGi7Qz7O0Di7IX9yHWTCjDmqatVrjfITfhws5yfRpG6SM2/5XDj38EUuSLk8IFOCRU5V
vgsYgfviWXOSNN+xW8+TO6463zou4WdQLjMSV0UwP6iabd3SVRdKinmTTVW4n3S4h8VWvVeNc5l9
HMCl194T9Ay7zvEunEzDY44TdRMsgUzGehFnxk8LAXfVWdFtRApiTnQzP6XI98W+65kNEnlLUh6x
IMaHgrfLg0XhlAC02pdhK3a+G4KN4W1+7ApVJzoE/Rpo79qhT9rUGcCzpZTzbkTSbdTdPl9lu2qq
zreX2eMmbnW6OqN1vrO0MXtPdPnZ9UBxBqU8WdjPdzWBwsyrQmwbPsx3x7bM1blbXziihHEYgAZ3
51BdeSaCROp9USaNMyCOlk7eS1N24b7x0vuyhG6PE9/dVawx8TSK7KVqYitmUD8t0D1Xivu5VNM9
LjBIlO7sE9zx+8GZYAlkkSup+DqjeIrD9RYp43tbP7DVOe9FdR6qIsq83J76rKmufGTbAmTPE5+R
rbK9kAdZgs5oEMxMurC5mznSXxVO9OewT2F4DHWdlG7nbAowkWeS++WhIvRg+IKv+nA4Dxn/lrdD
c9GuEyHFxJ7UDJMKutvwaJ3spW8DFXeigWCpEX+pGreCy9tWm7QdmUqWYHBh5BhUeVyvCKM80fWv
9QPuxiVwoN1slHOE01ttuibt8faAqyjssrHJ0/FUlaF8w4JOfDk2oCTJs+g14nVp50bgV9bdpswe
4V3hOSi9lxDx6m3dXY3xodGS4GnM8mZz6wameuQxXXNvoO/mFd9uADP5djN2Y7kdTW9fG5fuSgRo
ins3nez3KUQ1JYMjahsUvNliAdV27Uaub91rs+uyCh4Tq3EMhCnKn96/wPpv71M7gS+fim1e5tme
C6EeqHefyTpxkPa4+D64WsmXZtsBstjYKY1dKCZnsH5zgm43jUb8WwdXq1IH628udiWzn8Ky/x4G
TpvQQeBpglVU7iZ/YOhB7Wbqa7UdKixdd/Lpi62NAnhQvBgzfvKMuML4aJ/VehopRIkkIrpKLNeB
5NmpKMIZ+RmgJJyl9DBm+Lj+oUkivzdJPjokApgGbS0cb3cN8f8iEAkEbDrPBXLiFsWR2JDumtHo
K7q8fFM75rOnTH/KgYojUYhYfKiqLQpGdX97yepgqzlDxHEcvt5ueF5Q79h3Pj8g17wra/sPYsdf
ejo/YNBdEE30KHbt3/UsJLRJDVIMPI0BvVszkd1RKNt71QTAhor0wiZ/ulRhl20lW8zD398tjGL4
raUUHBpniFcPBhKmsv/5boVdkAsapKCGOh1CPi/ypBDZFBfuOCBpRYY9wOQarXGYncpCqEswJn24
y2WHZIkU5ylwLaInvoqgwNBNvuRoIYNBXtKyCHd/f7HeXz5a4QerFiN4iIE9CPH/+WKztGEToGME
ImA2xFPlg1JG/WLkdPICfzrZvLqCp/MAK2XTi6lEVFvqva1VzrnCP9kRB0jORrciEltmjkkRwBTA
cZqD0EzsECIPY6bm5Th30/e5UM1ToxT6mSktklwR/j4EAofk4KCGsU4S5nDX/v4tun99iwLNLxOE
QZkGtfubUjw7pjQNiPnoVlFag5MyXlZOIxSz3AI11TGC1+reCVQPLgvMJCdpefqHq/hdFIQByBAR
w4As/BjM3VgFul/WUD5maCZYYKN8cDHEwikR5iXwpYoJoMMQ1hBGbodDaZFLcDCcY5N6Q3/kCC/k
od8jWU9hKmLgxz88AX+Rq9YL833IVAyTf0J6+/1fLsyKhTotdlF4y02NYKJ7lnRsL9msepSkxROC
nYhKUTR8bVFtMGuDHUbQv1ETMFCCgSf/4U75N/HvV02GEsp8NwAo4BF8at7vz2QuWx9+M3a1UoWI
TgB3WTUGgXih7jbcpPMR7LfagQYk7zrsvhERTE9qbMZDK4CELjAcZQYBjnTlUdMa3luuRiRe+Li3
xtnMvG4fWzCqdwJOU13zcQBoSiOoc+I1b+tjNUrMHHGUffBT+aNQfgXgIXxS/aDudZM19zcJ3P88
ISJ7KSVc9upWIXCH7fsQcIbGTIxLmVfl/rYybo1WOIHDmDmWh83yrz/FpZ81cQHcfVcAo3oMtHjH
vb3WCMghUYtZIMI5ha3GWykK9lz54v6mNAxW148U+eftT3XbtrmOOqdzn7OZLNtazyhU1xbPuPzr
YADLeFx7AByqB9lZdUhbQYAHTOCT+oS4il3o+iIpuuo/etEp9w4o2ngUoNPALAMNAXswGAAxqEBt
xmKdceEH5htrPxS6sh/zNJURaUWDZrgpTjKr9P0UYjvxBTnUdpSHpeTNG246Q/9VVERfb2+FOGI/
hSk9IoEhdi5HT1Hk4PMLj3enUIvu6k3pR50qneQ8lYfWQYJtFqS/kppA5kc6B4dNkCc1iLSkMeV7
j7boh/bcGEQnSIOlYTErqdwahFvvBjFc/bpfvrClRONSjOItNbpeE//meRaD2rim1Y9LA2MTPbEH
+X7rZcPyKVvKCWl9t0Jmxofdvj5Di8lQuq01uRu2z0sD6cNDDDWvCNQirG+Kwh8Vwzhs67UIGoM5
ALc+nz3MALhjKjx5dd6fguw6No55CHRtzjQnmNrRieGsNUKfWHIm9lwZi7UAqKqgeYYR9POxAa2W
uEPrvaw6+LlHojUiQOLCMhefK1mgInO/ic7tsFwZORs5NxEyvvMRmQgGawIpCUYLeMUWy9hf5gMb
ykvL1fBYQOwZxBTE3sLZBggeHpXcSwTVYFQlBO2Y9cO3HsGDl6lF9Ps/X+mGZZEtVYcgvBAPapnQ
IE4meA3ViIVBQ2Aqbrm//RDiULjMs9R4UJfHSpF5O9fyh+94QVylRXbixrveOvcZTe8xZxYlJ2Ti
TWdHJxlIzRLG5BdBLZgst3R2qTeBScoRV817i9ELI7f3Q+Nmm5+bq5UhBiwQ763yWHtaOcNpdrJz
g8onGgA9YgG6wPQ5Mgs1R7oaAM/0xrv5Yio2PKRlW8ZzSb838P2e8hqdc6dZtkXfsKt1zZ+aKcXp
Jdzvfcmf0fizS1bihcjizc+4OXOg1iA4yDV1JnWY3BGulTtk28LpirOt6rtpfQQGjAxIAjGgAHD9
/Dn0tDoFLcLDkYsu71SkfizTyh4NG8nZsuD9jyehD8aL5a6IZY5Koig0OIAqPHXrZ5vm0QCk7CzB
3hyIQ+50GTYPOHUaeACIvrjliMWT2WxXUouhS6TW1zxTU+z4JEP8YX40Yybvbi9q6OVdhnYZVmFN
D8Rviie/jZvGn56QjA3QoJYGJD6KFaeBguupju/aMfsAlmXuYCHSgxsmHM0nQDR05qGF/XI7ln2g
8IfZhDt/cjBXxgHcfbv6xgIc6mWzv33VhpcqFXG5npnpdCiHMN0xGpjXkKbHDlGNzW2rtXOqtnC8
soOFTnecgrlOrA/tNfQvtWcW1KrETQY+qOOtPW4wQ0SPIVIkqxhW5QuNGCaNPOSI6UejouBwcSMR
HXR2Ap921HuePXuk2VlZnkByykufh4+El+zoM6RxBqHLfbf0W0zdGR9IxSy2LcwiaL3hDqMBhljr
pt+BySOYHOIvOxyOGATDqgtTE5Z7xr9wq+lLqdPmstjgiwVZfxoIQGJo7MEdxRq581zHTygp8f+W
Pj3VqU1PfBhdoPijt6nTTh4Q6W73miPm6UEj2VCVdee84mqj23HZ17Xhm4E4eeKoYtnguS6vrQzQ
htyKkVulvqo5Re05D6XG/BzYS917F2BPswPwRWFAloR5tqu4wUroV7xPo6aGP+A9ERexQNS5uz7g
LSJUyGaPcvkMSBNwsBn3TmnI1gHEBDSy+kKgb28RynB2dVe98jml27AS3qYNymrXZ369aeGqniC5
39+KpHwu3X1Be7pXs4oYtfbMZlbtGM7YJOu68NEbMUok6+dvHrr1R5m5ejv4aLRZXa/JpJQ8gmC1
GMbR9GdRl3V86zC9hlQbAfMT42vqb84y1Mj+mGx/UzaUl48bpEYIQurjJ+rPNgJ8NWw0AMa3iXxC
0uJiVA6gDiGxEE/Rj9o8L9P03DZGf3FKexnb720HC5D07bB1bpuEh7ENJcOEpHe9YCYJpm61D0Og
dhjCUYFZJjDCrPFjTIUTn/zRuy77sjfplXYNyNusAGC79P797apGvO+Ti5EbeVZXyZA5wxnFLWY4
0Q5veSbfAlaHR+XN4qTQuElFocaM03iaCpKdgqmL0a4HSKcNa3SGNzHOAPveltlzloPebZtHtnjT
Dp7DFIciDTdBmCM/NO1HXhRfG8xUI1grjwsOYhwTneqTej3HaD3pXdPPY1RO72nFizeCbNFCYES2
s+ueMO4p2M/oqOKKgyBqSjYdXcky3KX5i8VWCGEV2SeKrAImkUAmVwvmVfWuerwZOqzNDwCOjj3y
r3uCuWoLYnG+H+tBopwQPQyhmX3UyIdqanHOw25Mmi7N3Ajcfjwj+3j2aSMvoNWbQ0EJsndYDs3x
1hIgeQX9AJVwAoYAM80wLCO+tWIZogdLPsLcRLEa5a7J75c6HBDBYZgNR3bzbBFylFl+nrEw18ge
6F1/qRA/FG+mBuW0NBVS1RCFn2mAkWKeNC+cQB9jvcifJBJPj72/c5yPDMl7nNIoSGGWBhvWeZgI
QOS8dzUIsZtkUtavgd860bQE3Xu9znJpWrc9aoVQ3bbBgKWeL/kDKDmYQANilA72uwNyQvm+dU//
l70z2Y1b6bb0ExFgFyRjmmR2SqV6W7ImhNwc9k2wDz79/Zj+qy5wB4UaFVDAmSQs+zSWMhmx99pr
fXvGEoeSxWisapZl58NeOhTbYTJuf7WRtLJnle8GqSOwcvNyTbPk2vlG82bjuMdgr35UCNC3+Zvl
6CTyVq+5+pbCYCmn+VynOYdL4ScOfCjED9csfpBOTw5UacQvOr8gwENV0458skxcz//ntsv13W3c
/j+6CToJlykZzRfY2f8hXthuVXSuNZg7CFiUr8J2l61LpcAqevds3DSuiT0iuNIgh3mQ2cjhOWdO
Mn259osYfxqI4t/XkVjO7M912FWV+0DK3ryf/Q+SfIQk+ir5Gsx6n7qhtVjr/YK5UkU1SW4/8bxD
oqvhQuArOyONB7su8Ibo9mVpT//5A3pki0p8+E5SO6EBsaqzl8b2PUZw8huych/9ilI0G+yCqUOl
dk1fvrWLH0BWSeu3Wcn8ZIJx2kz+znY/WNsLsq7eL75f7KXHhIqeRz3oRk5PdgUfBzhV++pV6Wfm
j39iUWxWDypUt3TUMyZoc/P3HKDxNdf/fskqvOWFNhWBaiQuR67zYRilMZwlPo767I7a/yVnC7ia
Hg9OMRTnmPY87P3A/aZIVPhFqY/JVPvhrasTRiBPJsCBHbZCC0jjcnGyrjjfVJua7whWv3xe5Tqd
SJkHYeuP1ltjBcHRiPWTlTYE1bcPoZxNO+wmVLTaq74qmAUPtxfYGv01IwA0m8T0zRLt6r9/PEyx
vgI1d8SeOAGESu8V5fm50vmumKT+FEHunavNiEA6IXTgJomh7d8kdIcnYlbGL9GZ3c634+a5mcRy
sWuQbGSUMYnjVzndpDymUij9y7WquuzSDuS123F90iThipkranTt8tGXC5S2bSyEHv7ApG9rvJfv
TdWQRxTqr0awLlAW0nx8bqoAK7xsq4inrLsHu0WGvSO84JBbcY3PfvI3/FMRR64mlRKr4Q0wmPxe
i+wDKFl7NhuGw4w00VElcVk7jyEc5ep97Bb/ms4+n5tKksJD2jobVQZDRpKXvL1d5e9EevVfda8q
4FWaREqj3spVmKLJXvttlt6MOjmkjem+yry1UTlk8RCM5vE2KaOjjjwX4hgIJqb4qWl/q0Vjh2se
j2dGCT8XaH+Ec+b+cTU5OmUNhZEIwz6fxuIZ9X3V6LsAjvQ7SfqjzBu1t9S00Icr8FyV+DVxRJIi
/U9trKVJhGK7iNLZdSI8iya3E/HAx3z7f2TlZNxxIF4d6f2RXjm/m152rpvi/HeWXMzr/NoG3sea
LZi5UuufsnPMey/p8FOY1ckwgZfsatM3j8Mi50uRmMap237FkMs4rX0Wh+i6pG7NKrgQdJ8OnNnF
gwTAMFqq2NvG2l/I4OiDMAbxSjXbhiB+ODSbTjzrbHHexdB9K4dMc71Z4gjf4rUwYuMd/syHXxiv
Mq3Wz044lyUrsm/xXFh3WUYH3RXmSTFqeQOfwySBKuMx7kGNGBrUZN99W7FO/TEZb0+19rjhmWgY
0E3+WJ4Bci8mMeBlT8vSyzeji6QPM3Pt+nU/D8l4mI2cuQ2SHUPbPH0ZCTeeRF67kV7lGRMoOjWO
vb0hErG3O7gv0pHWnSfL5lQEpEvmICY16GFPdhAQIyeW2aEoJlzELeHjPlfQKnpydUDFfFK4k4OB
6HRzYRCypGasjeTkAsC6awbfOwo3m3gMeYbL7lDWP8tK7Hkf9EdR9Vj/cPznxQa47eYFpFxePI1B
5u1vcvroK+u0AsRk/LY9bIV+kqtYnpAlhqOU8cXI8q926YYXz6z7+7XGVV2U47EvRn83mkZAp7nC
w/p72faqH7jUaJJIcDfX268y274qmNx/KwpnUfZD45wT7g8QoIncD0QBnkY4uE/lAm0RrigDr+3L
jBA0s856OltFM+KL0IjE8/Dmbp8T0wBskFQucFodTPS4Mj1RtKon3SIQFKY+p50/vDWO+KkVKSqP
jN+z2Q97JQxFdMap6QLa7tzV0H4bUnimiRQRM28Wcjmh4+QP2Tji2uyKD9LvyZWRfsbMA1RI21fW
92HeO27WvtvpBlYbg30H7wx8QeaTX3CXN8zyaAz5t9vlfnsJNCNu5V/5S6RX4BDTW5pgRDeyipGR
Ld9paMqzvhVw5AFIwRDWs13c4ppMx48Cxu6omKovVgpkw4c6M9Kx3wtktch3ZzMqgeepXWxwGtoT
GXwpgXkIC7OCsfTPY7k2IRd5fbi5cZLm1e6N9kqpGpKnB9Wkk/wuJUk7yCW4K6ncdtolzmzIJHmx
9DvEH7AaxpxEdoApx8uTewxUel+bQQmmrwA5ki3xiZRU+WilRmT1cFHoOAjueQ2PetD2lEYk3/q+
jMO2a4oX3yAH3CQKFA6Dv10itPEwJWW9811sZXmb2g/oZsO9G8sgLAzGu8GwflG/77pJ9j86z+N2
9oJ/lkYU+0RArc2xugAiarzflu0Irj1icSagiTdMbkDcrmbaQuwbizqy6M3u+rrIP1xhH9wcWd7s
4stNYFqSmxUYWCgE8iQa3ZTU6DwREKcBNZbRf469Sv2wkT32iXpRzVJFqZkHPBODuJtgqNzmPmOl
nX2We3wrQHS0YQXfirbM93VhkO+s+p+9teL3sD1DHRykIlBNsnt2C/Mfu8zU3QBwVsJafuBWGh4D
TCdKJt7VsMfvec2PZtjWcq+zZT9WgoCQuXC2hOZS6WguRbZfTM3wHePy4W9/XjK2o6nuI3eWdkS6
W95pO32dbk8wtGkKqmrMIu7dDh5lsV5vv8JhwyPYDeKSpsPFo2N7X6oeakOqD34f5wfmJwAHVi8e
zoMQ6rCwifcJH8+xtZPpasO7fpDriqKU2A9QRT7srdCmKFvPfp3CiIif29z2oP4W3d7KwJxlWzHs
E4umfBbfpnkwIiVF/nJ76WOSlq5pPd2+GpTncub3HyA5/aixuhRmUT7QmDMogiwnrMPfr+u8WR97
e/xs5m6gcujfuQxiwqAkiRkRY5Cnb37Er2Q83n6lFMSlpYZONWJJOMYrjYMrHPE6B5QFMznnS7cZ
4nS59hGMxo9mqpOwGjIjBi5Q6Ku3kG0G+WNu362d1M1LItO/dz3PEUOGZYDpGHhR284Bn+//NSq8
3cgeXEir4YZiwHkrD1SMrWlZ9ItV9tWTrWGGps3T7MTOfTHa8bMfx/6TpV7H2od9twCM1dvp0lkM
q/yeDCj0lvVkJvkQksJt7ux4BBm9/VDr2QNW0HoawyYZtCb+M5R0JTlP86IN/QJzpniwDMhNN7Pc
IEDXlTp/7b0Ry8M6mZHbk7e0arjCTu+bh6TLxLMvB/G82Mix/iJJlaeWPBcT/CfMGruqidPjkil1
WjGoPLhVe+jLXO5nk3C+OxrFlXCnvZNr/sGIqH8eFp+clUdFSk5fvDpjc2fGAafYOrX05voT4EgH
WY2XtHYu+TCifK1Oip6UeMfedkjx++p5ds2VzJ1wr9O7ZTXtdyuIIzXU82PSl0fPGdPXeWsIhQbI
xU5F+ahcGTwqaRCiCJi89HEGYx0vj9iuWRhDQIoZch8SOcIX2V7stulOjq3vvHLVd+Py0PSJoh5a
W+z28SBpe7Yh12gjmWTf8LJCsQtMGKWt4hgohtrdd/zZjkb/wfWBXP6VrTelcxr84T79Z+n98QLR
d7p4ygiwPoifI87TS2eBya6AAbV2ZT5PVnlKjBc7A96QWZJR0Swut5c+t0kaBS2npV3pu0aVSJ7U
gLcPoFNhq7CBGp9TL+AkafgwYe9O91YvXMiS3KGtIdRLFWT2yZ+U2DsFYdR80A+rlemH268C+EsZ
dRNq2KJ2t8Pg9mJ5CHPMTZrI8qevPEjVdR6n+WHqxx9yWMtXxWVFeTO8+AXHi/KLx7LzDn5bxHc6
yX7/9VkWC00+zKXlCb9LtS8gLkT9AAi57319KOwWUaPzxl1X2/l+meS8z/tkemN2n15GMl6MZ74I
GrgfW2lFYJAEqsOkKppz9B87yPOj7mJO8Hr5cAYziEqvXR99o5qPqVPNWBb5w0zHIpxSGrO482l4
13Z6jw2gwTAv7bvbl1ieLknfISq3KJF1OS4vvJUg25kbr0lhoLKsReQorO7J5I4XVQ7vNYnOtymN
l9OcOi1hyMr5TlDjfjChX+ZlTf0RKgtrKxxoTt0iSf94c/6tbaT/Cd4C4TFzcuBfCZwm7tHLIIDH
qM1P8p8v8UjcvizG1D85ClXRod51s9H/ITtSppUP0mYp6+l5naef8eBlewL0/SGHYP7UdlV6kKPr
hLcvA8d5Bc3eQvHG+KVHmmGLevhtyhM+VZO17oaixk/opOm+2owzdp5dkHdXWkzEnVa59bFgijXl
Yx/GmXZflrJyXxjAfxik9e5vv9WviYgmvJvQxqFM3P7ynZjVpazVf75sAqHwZRt7LWGNupmgDXYH
/EmrgRN7xcGUmss+gXn2g++A3gyfWGOLYAdZp3oDtw9ntUNv3r7KqrV4QwCXZCBH3x2OqVx5MlCT
HpM6+yVxJmCn4APak429m1eb1QbrBciU9zuHe+8N2R8D5tqLFzCwrlQfX5qqu9NOk74qMz/1cj1V
i/6jC7Kr663Iy6zZCyVlB+fiYB1tk3PhdnAnK9dPzWGz08hau9uVmSliohQ19d9BJrw3cb/keHS2
43rM4I2WCvT/nLonJD39sRAh16LtHuYkeRNLlVw9GvCQdt34UXkLHO1RT49NpzsaedK6fU7L2jAQ
OmUqrfal5sYYTDv7SJLlsYSwcrLmeQgp6OS9RTgplLLovzwx3auq1t+IkNc7kQZMdmzimVshg9DX
PVN514/VxM8V1tauDfRwdztrCTLQtYpyADQQVX6FWPG/XxyGGmFrfYlxMLjAkfR4fo+rZVbfunKc
7xfpd+EiMuPZg14AftI93LzGCeUYN9shm2vrx4o+FaUemBNz6L03d552pb9tS6Aa2vnkuInXtP84
afdm5l7/ahf9kzem2CinNn3OlDud2ko5ZNUy50lly0vHhHnf50Akb09AuT0V4P/U1WWAMzrJcQDd
fl1ZJv3kpZX7hGszxZ/t72KdVmeXO/aDtQYKSO/5712akX8Df9Jcx5lWaNfrWIW20/8aliDBVZaa
VdhYiBMGwetznLxnm1POG1Rxv6RBsG8aqGvaK637SjPmUU78sdAm77oM+qfI5uYwx8PjsM3nvay8
lkOPG731VERi7RmC6ADrQ3UXoeAh3aSmEmBUpDmUoeegZw7Qyi+1haGFEsoBHYwG5GPaiBybIMpa
t/rsy/VABgz+uVjknytgKzcKpk4dvNz3703z0Z/t/MUgoF+N1vRG7W2+pF1zSpLAvt4OZu3HRjjX
ZXVyMPiRXzLvb8Vq29f+KZ6DZ8THmZFPVl3drdfi58XkFWAF8TL5xEdxjLxKF5e/SoXZB8XzvJ0+
C/fRudFbGSmAisnu1M3ozzqvIJxBQXC1utK6x8+gAOonZ553Nb40VAsjC28zeccnpxi3Azj/dttt
MXdfMDrOzcjMOxtzNkW40zddtOOzs3KjGyNuaa9yQtRA96kkpVyNqrjmk3SeHKjaAmDhA2bej3oE
LmosK8GeuPafazvZxSLu2VZBPkluvz95CA8MkM63f+r2W7kuVhzGzNy5tkYsyQvd72K5L4N8TGLJ
pB2OZZGU6qFjrn7EmZxADse4f6ufMo/8hQX4omi9Eesd4/LZpN5qtAPq+aaQb/L7bRjj6tF92I7F
HcUnx5S/ttFaafPdt8WPNW8YyFhF9yCSMSWX0DXXCv/ifsVsDrEEtRVUoWhi1G8es9CSo3eIiRL1
W8hvUYoZcM0nbjJzNrBw+4X8K1M0QyGsSqrSm2U+nYb0lM/5Z9w73VlrLwuH1InPCr0rjEuEFzGU
1Ile9ku7Rv4S10ZwT67vacCkebd0ar52M3ZJVOADP9mvusRrlPflGt0E+qFtH2/eR8PsvN1suQ3e
RophEmT6wcT6zG0EtoyyhyCENz7THf2TFsxRYkycR9tuf0GAtR6TtPzZGQgzPgyon26tma9xNzJ7
/15Te4Z17JMDKUgU1iXPhyU6rpMMiRflTq5QwLRxRdWOPYSXr2acpocaw1xYTcldJTSaufg5eVoc
8sJ6ccFU5U3KfGfwmP3p9B6F6BDreDpJmSL/WNDzA3M5jhMe8TpZ8wiewQdmyEK6jyZYxFDir1wd
MydpUHQHFPwn6fBWosF7nNqAW/Z2M/sAAw0ACgLGLGn5bC8lGRuXmyKepX6d9JxS/xEVEHZbH1eo
HPssHvhvV8dFFCVhhwxFKi3hdpv2eqiNkiYt+0pbBuC4zp87r1tJA/ke4AVmHrbJ/L9J7R+UpBhn
QFuKtLvEk8YIH7wE56Eaiv0wGB/MM/A5BPYpIwt5hoPO9AYwlF3IITJp3T1pRAyYk9CBb7ZT1JTL
PDHDdcAsw2cBmZLf9SWk8aUuf1st9dVafOtMxGEHAXiP8WZhfPUrnRX2V9s+iUVsH0qglUXbF4xC
xv04BxG0quUJuSm01+Ebo9aPbqk/syWsDBYLlU7dk7O0kA+nX338p5bLc5yNvxJnrrYmA7x5nUV8
cuBX9I8eRIpDXBoNCrCsz8O65QxiQx5ooP+kxgwmII+UTk8d9jd0kvqhAmNVlh/DvMQHCDToXlnu
Y8svBCIrKePVgFJruO1Fxr4dIdojabP2Y+zM5eIZL+vGFJs2Xl2tangGM1i8zqgYJMpypnAETbUB
vgPbH69+SieIb6gJl44hy6KrjKu+ii+9kM2RWcXGh8q+bTr7vVcVbTQyJUiQgQLHu9RGyvAlwOnR
SnTeSbKTac3A84zzWh1tPmdlFu89BVBumDhlzNmWR8LIllPYZ3xJS1DJiD0xzxOE9uNi/mrc4Fdt
dDrCtuNRdTfZvqAOW9fJh2RCf2Cy0Sr2SRI7y76uDI/xL1if4KXrIY0ZnfGVm9UeXxzdeex/NV7l
RuhtdhgoGsSRgmvu9W/Ze2JP6sqCXcflskzoVWmfD1Hu4gH3k+KYZObmQw38O285QWy6dIPEVbL6
xTnxl29lWQ+nxaOKbbga8FK0khAJaEWJ1S07JtV8b6yWdSxL/ScuNrIHeiMZijCxBeKmsZIhACVq
jVzGnnDna31ODPji0qjTAx+bBqjQND7FEE2CdHONV+T5JuJqfpq0O+aIMjJzRseJgXsG9euVRAs8
+bw+DsaoKJ2YzNjEhcYVtmAma1iRlDLRgAfeY8WHV7TXwp4j8MwYzXVfnFUtODqxVljKeN02W80y
O2eqv+sTjqdWiZaVF+XLwDeMoZeTwVZdAkw6Oxnu+Gg2crxzqjN+FER0Yqs5Ofp+YI2EEO0BkAYk
KLS5hTPIrNR+3TbYzJ6rD+yTg/Ijfgv2phxIT7EkCzmTk8pBYvQmUHFekcMxVKci9l+pANUuNdtf
jefhy5wxs9he92RB0TetNEwLDCeDUT5gGvwMzHmL0mRPY2Xl+Ppj3k6DSYpVPq34DKW7k35SMk/S
kBSr31IF68ENXuo2hfW2puwPmUUE3yUJGZT0o7qMQJhKzw91napztYC/FRUd+eSaePpzMN5Dsi32
wGGX5991jyVyStySTUwqO3SMONik4L/jjPcfBe/5ioFlHkVxzzsOx7HN/2mXqdz7XoZ5WC0HqjJ5
lgFR2VxNao+rhAhpfnRzk/MbBsrFGf17r3Be07hBqrJQKXBOREz0x1CKPg+HMXMi7BsOEfKfiD7X
tQR446ceHtNkTC4mJQYXA4tZAtzzIqYGrdP+WGse11W+pCwfOJvznc7Mjn0MQJwRPx85s8yjyxtk
26vFZrf5N8t8ND1bX0TuYv8pGUpHOejIXWPUV1tg7EOUhkufWsMhaTLYj/Hi7Qf1M/ZbNqj5PSre
SAy1Ye66cwOtdpaWJYhvBja0pqyoyusKm+68LcIbwoZpEMBjUqKtbxDPnBj8x8k0bXy9JFRuN+7j
eM5Ag6oErQ81FnqQE/nt8FAOPARgDDlKIWRDhmF64BkVQKCCpl7PPWvNFMpnkp+6oPYjFqkwjy72
OoOVHleYl3DQBGGVZR7bFXYq+cfo8QbEmrKdNScqUrPdHZyWeXgaB4eqXPeukixsyT9YdxatnW0d
uQHHncan9sqith/E8x59x/sQIvmOjbp9lEEFZIIPDvVyZKWQL7zlGbfSD5PB745Z4E/HEFnYJ5Sv
Lhua0sQTz/n0NXFYRV3TfVVWycKpNAGUg1jTZtOverYxHzkLd+y4jT2s9S2D5RPmMtuLoH6p9GjQ
4rF/KYfoNLMHwGUV327JOvvkdf13H3aq40DwWOLHjXQZeeB9d6632pFX4y9Ggs+iHATkPnd/OxMF
BjVyHKXrcLGgMUZOwSXLRcLmhBFHy5gYf0QXkOiMrQfcifUhMdhJ03YnwkolO4G+821fXNtcDm1O
67IiiqLagaSFoVl3NW9RZkfIdjK0rB8ejyh+MIjLxCU5kBiZUHMQ9FwE4JBp5K1ljEBoGNYZq+pC
pbjfdI8SkizDuQKIEQ55/hNLFm5fI7tfYvmFnQfXnjfzEwIGror+vpo4UPsywbnyJTKKuMDzO5r1
X4HfvfPJf2W6X+4tPCUYS1PSKLPpPnXlENkZdVpFPA+HIGlSPXzOVFgsurGBtzJk0NiinAlgfBNn
T0C8pzBuWxUOSVXvGcXDNNIOb2VcWQ845LEEKXiYCaKQUe8XRzxZxXxxsMi/wZZuDpSpmMWDLyxO
+7QPIsccfqcDW/VKuhijqziJ5SuxWD/EYmfcLa3n7oo6Y+lJaVOJs7igx7+Fn2n0whQwWhj0FZS9
nHJfBC16frNGebUU90bNkHLIGWJ3PsPKtj0H2v89dc0Pc16mfdwyIe5GtlCZeCZn4KunGWWR5OFw
T8Q7ZkPdIZbe+zBykbusRIwCOV4nkNlOqYx3MX233aaPpGM+Y1pniyGPPZ7qQ+tTFKQNNQRpx+8A
FTxSkNDkJkXeEzYJfWo6sTamSD8sLtwsb+60ptZyiUhTve/tIn9pJ4BvpTAZ1RNMa2ODT6QB8r4y
y/bB0OesZ02J25REy2PORWo/WGXkJeyGK3MIsJ/q4ASTW2wPAlvROA1cPuO9fHaTLelb2kemxJ+b
JlTG86/WD4DHOdEywSVPaBRp/XIi9zO1uHlbIwbFi7yWunZVIml2ymK/lPmv0sSD2ViGRT4xOMyz
6cEkB6iWe+mz6yzJ/Wg/MJLIDmuN5DfEDkJ+1d/RMYEYnydS363/Fde9QMzgMBUayhlofdbzdM+d
nbBczAPrbvxK270xRWoqrb3Z19ysyxCRmTgNE4ttVJcfkcEpvUq2GfSEqrEctLBUulct7fKQEYTJ
Oq5vV6b1znC2D0vg3XnzVlGXsr9QAxuuxfCk5lbPE9p63ikdVqYiRB+3kZsPb7qezKPlWydiEcYB
i7EP9kvSGNOar8tyxLrAE9Cxt9LMizNEcrFmvweh/ZOy/KOr2A+V2hMhImhtocU6s5MahjOJ0zHS
OUdBs3qgXqx9k0kqpPwy1Xd57Mc89lCGuIMfeuzsqBcsAhxs57DUGiS+a1+YJCB8FtmGtUyPnTmG
Y12UJzZ5hWs8/DZT+WI2nj6UjU0MtpvPTqw+AAkghMH9j3zbBzioj85KANzPwbQavogsGexyxIgC
nxUW/W54HcS2R6N2RFg5w2cpa+NlYYaWwc3w/J911csfpo+JacigpY5ioHcZxjCuOnF0y8QPbdHB
PQAjGftoahnjlySOPYYEcUcXZNlRTKwZNjy7hfraLI6FcfGGPL4rnExC/cWuJVDFhw2a7K0sOfUg
cC9WsgvYqrkv8eBBYkVhxqLkVtNx5i12YGTtwZuxSWtkRQq5t7uxycrdv2sW2n/XLPy7ZuHfNQv/
rln4d81C8f9qzYLrjuvVrMaTEwhn9+/uguLR+7/eXTB19Ldpj/Dl03SkhapRg+ID0ttwTFYmmuK/
1wm0NRtd5/+v1gjUlgbfUT9gqfsmpOmcmi7/tJ0GNsy4/JxEXYXov7TN/fh9rA3vPsiPDttOcvgx
+3oZA9Tj9SL7gUXla/qO0siW1xI0SsyCxl2HPH8EePdPqtXTyhhWWUtxiU3cCGPhs22vNC4+y4vf
jZItXq0bh7Mx1Xtg1GwlIX/HLpoXfFYGO4iTr5mloSe7TkgossaIleTGxHQPsrsDNV2V5nMhpvjQ
Fw5TTF1+ZlA2bKgQk6ZzmRwiPzEAwdxnj4aqracc1v2+V2x1005/NYb0cTSaXy6mfPo4qshA4BGs
9O85NgkWVmwq0oy03lN/yB/VrmYYk9idfYwFsdZ2yWciKjXIMzEdOjYbO900nSsH7xgBy9fSr/TB
mJ13yJ0aZMm84BMLx4Iul0YHkWSc3zuj/2GULL13Voc9AXDjxVxWrwk714vJWuAR37U9nJ1VEASZ
bLx8nvO7X8GgkTd9DmJcQ52TRUsnQUZsGxIF+XzIflSnmC08EoXVuO/qGuqKmb1PTnYBRT2dhJ2x
Vys3LFbJbGo3a9+fgszdpT6OpIHp+CXuxMPgAynnZzXRz7Ofb4rVFudnPXIAPjBcm/grzeMpBEZF
PI6tA3cLuMi5yY1D5frAd1pCNLm1vthN9tRVZsTejPy5CObXwUeHG/V3PY3tK7nTQ6PHHyQZ2Ogx
Z989ElSsdbsurKyvuuU1afAWeSp+ZbxB42d/ZQv6eyGot6cv1afoUzGbRcePyTJp5kmRlmlGNzAk
Jtv9NBGWrC/um4mtEsNU5BEIGLYY0e2yFkf/UbEVmXbu3I+4s8XSfVpSo533/IMV27MRheLfdZf1
lznnJyVBmhIkZGqQmTULHMq4+PvCj3g3MPLZJzpej2PF9osg31Zrpb8dMuhHN0t7rE6SLXKBT36J
VWS1YgbZbe0co8xZdKe17Xnni+pYOPT8WAGBwv4Enp6FnYDlYWEEjc0nzzbZtNzYnzlrGBABdnNi
Wtd+1Ows8lOxw2z8c3GmfzIWTCaOxnRa/9ZJjzFgRvgsXe8jlzTchaV2s8OWtql0PuvUCeDTxWdL
MWYSdYKqiA7bapZtFfmxMXrrSE7R5mmCm4dlA6KWm55szBYklvI9ttYRtrn31k02LuiAdjypzWhK
kICTKT84IwTyxpnNU1sigK+EcE1cAWxsQELkIZ1d1gnhpzEiIvF2QF+MKTs4FdiF2nVwgQs6fwam
DdJyfi60lrvV7PfsSSsfRzRSxhVTNFgr3PbWROrCDETL5aRszJ1R6ReW3XSO2AWLwIRef2cXxnfX
4FDL1Tt8UOJP9kSefqq+xQbrETLDodsbbfz2gUVz3453vpn/GdK4vKua+ovO7nuw+tkZyyzQg6l/
6WWgjh1CdmZabugs7AC0XIShiYXpE7EJMueiXL7NGo+S/ScV7LTAmxz5OXJ4zi7BzxYvs73Eccia
ni4iKXeUSy6et+0SRroeshFYyNoeGSlB7eyDZM9f9FP4DC8cId8lx1WXbe02Fi0bPvqCB2do70ju
jJwD20jB67sz6tuPoEVkFjZ98ag06zb44JnsujNRA1Mxugffex23o7KE8lUo9+oI5j/g3UuQNuVw
oMf9ZGcOnLjhM6uTZY87EAlEAB2LF/prApuA9ZI8ODD/BREEBAjSxx6+aRP1ouHqmGKGiYZ7X2wr
DzT7pCO2QEZugEjChmWQSqn7usqpZHXL8j6yE3KfFM0deloZKcj9BzWhnvveoY+1d+0Ybl2QeqIJ
s9besiyccv3RNOf2ComL6dgYrSluar/EQab6tQsni7NGpOW3bEI5AZd0h9mCFaOsDjeXGkSQIJAV
p6eVJp4N3B7vyshSwBxGg5zAyBcrbDZiGWej41PfN1xIRoZIIB0PIYxBbujPLOp2kApcQp7hYKfX
gpzP3pl+Eth0NwcdS99ZHBMlDSK81+pnlKz0RXn2kckuy+AVyYUhXTlfKuuQB/3RbSoRFnbB5F+8
t+kMTA+ft+NgbCYyeWbuQW5i3ZKoHgvfXXaRBOUZrhWRyBCynwpBBv4Z8cTL+UdM0FKafnW2Ku8V
TLzEimEhqrLDqI+JZzMsaH8qZnEsch/Mbt6rQHdMcfkgsmyYZ4QdYFOAncOYdQjmkuWeLhcAlIRd
bOHvj4nUxwJ9ntXCIhwblPV5ZXUM/hu9w2XBkmff5X/HacAkbdoVzOVCsEZsXxxS/otBWuH8cZ4J
YeK08xL2E47sb4HuJ+Li5b+IO5PlyJnsSr+KrNbCb3AAjkHWpUUMiJkMjpnkBpbJJDHPgGN4+v4Q
+ZeqJLV62Kg3YckpGYwA3K/fe853mjLbD7LrtxoprOupcg8jJD7yEj1KNWBYLGnprs/eSfooV0lg
vIXSzI/e0htc0irtZsLZMZDH0JJbxIQU+1Vl6DT0ygtQHCwR8GA3LunYvXDrjQMHbMPrfnALLcZm
qeJ1NJME1JKZyiR8RYpJy3PPSR7M6bTRB4zGNCPUI2RDKvmfHIfXAAOJZL2TjxpeX69hj3XHu8IO
kQbpNMo7lC1xMuMk7caPPMjGvZf35OOUTPNb6xvCCzSbTp9eyMiEtGGW3GQ5+aYdg7m8o08+2E2x
8WTxkeBAh+6lQzGYwEuhae1j3nx3mRqhECgu6Mg3tTnVfDfpIo2Ol5+8wpAvyofei78Niz7Zch9m
Qysxwe1QRz14oRU82JnJJDubL3bqnttRW5e6LE+2JJItKOqvzBvmNe5kbihnzk85RJs8JIwXIcKP
ENDprgautPKwBeOKpPWs4vkkw+BRN0DzCYBl41Rr5AU5RJG4wYJKFBQQFUmxjUcRoTtExvOeoRxf
zV7aHwZoLjIa7GMTuoiZ58JaOfnPEV7ANkhDEkUTvYWuG69yLaCvieUkR+q+m4jSkgzB4U00eC3h
1XTKcM99UDG7cLiKZPOMAOck7NDezDOYMICHzr4EEcZ14x6nvl1ALQTvJOVDVUf2RiugkIad8W4b
WMiTR7fXNJ8SR/qsclgyIOD2RL+OY0VEBxI4d3Jf2I/LAzYpCAy1yZjOa04zK4LZUQSLUI6HOE53
apo+hYVTb7a5aqGbaVo7nr1iOmHjtbe1mrZWwxlEKdluiYZYdbiijpMSd15b1X6qimezti+wv+e7
ZoDiFHrENjRle8iTCCS6NuVrChNwQ8RLhp352Ec1pIxKpj7KgG4tCZC2ommFwnBrF6Z1xLvIrTCm
wdYdxr2lhp96nyPErMoSDZN9j3mHepNoxk0+is2WefZ8nhm0zWlu+pTBaCcgqnR2Yu7nl6zQ3wcc
QU/BYhEZ05/ExeT3gM/umvRjzIYrwjl1ruxuWAO5xyRFrrUBiNhHfEOaPCbSWjoWPfPoewL2honh
2wASE4ltiw0ci+0WOeYXAzW5rYfo3pJjsLM7M4RWI160xLukSX4RZlCh4NS1DbrmhxDjT5zEzcnK
iaTNdPGqBuJ5JlArRac++7jNfaQhBLaM/FHtG9wZFCkmemrVvBcpk56WNXq2uYRJ7cJUDb455F7a
k91ssDibCBZoVvdtuTXq6bl1dZuzBHVJWnAOCKpsHWFiMHKJGocIpqrEwBWGsoQ1OD8HYQScF6Qi
/Nmo08HdVgS/ulh2rJAUTBR7/oARnh0ovuumEAdB9mkVnrNGyfWulWW3CQinkWCscLWGzzhnUZZn
mcWOj1tcV1tcXg2Q/EHa0g+Rp7oRgwbhtMSuxBgGAvfI4M3PFvH+xKCji4YHUWr4A3UT4QicxKNZ
PjYgYpxulzqI0NBevHup0lbuXFt4F/VNoVCm66ZYlMAJseVHvB6mb45fWUrMrtE/6WHDQJjLeawb
DlW6GT6kto7+5J7ErGlH4ulZR/iyEp5WbWIEsX7ePlZuMRGyGhO2E9hHrMyBj2liFfSi2JdC+nhS
7L01h1sGNNbGzHUaAOa0lcvebfe5Ors6nsPR1rZlAp7bgc+PnnCAJjPlWr41NCfdRKNDcni3ZXKG
xEP9hHG4GGS7cutN+FooOHe44IhOqawpPsZZB6aGCbKr5sx3jhB52lMt9VdBmitkSzLvBqpBhXfs
jJPt1bOpjFhCfM/Dz98Qc7Yklj2MnboMjYGcnfKhAp6IBDi65EFE5DmndvgNRDCO910BMFVbTCRW
hynYGh1trynxrua1iJ8GMo5JfcU6guDILXMBbJbDSkuVlY2augsbgNyjXj0SmLBTOElZ8BrvNJbd
VQhSq2qz6rBSO2+U0zXqk3Od4tmwsxQ+AojiS420ddVM6k6renkMLQtntt1dKrxvvpNcDe0qZATt
USfO1GzdvUnttJorjeyn0NWxuAEDlmM18X+4nn/jXJT6gFSricIrJl+5QpKBys+DQLEY+yAF8Xag
ikOaBF9n5IIzxxlUbwSKrJRhd3/DcRWpYu/KmH0SlOrVePahINsnRzO1QyE0DkDQ/8zasfeumZN4
Ix214/CEytJBypkz7F+Z1fNNFyoKli5IQoTyTTm6lMg7RSjp1yEKcQb4iJNu30Z1mJ5QAburm797
yd1ceMtdMnAZzi2OOjLksCsGL8iTCOIF79pinlrfGPK8ilRmcbLFVEWGEkez57Jxl8pF/RxBDFma
u9Opcx/Yt9oHNNgGFPSI/TIXZI8vL4QpB/AcM1JApK9wIhGsp8ia7X68EHy6nRFIHRoUry9tgc1u
JjtylFArygCbZRhBN4iQ8r4AUOE8MOuPShWPXg/SzNDU+vabhSRysWladQ7KxGXnSLFlqqh4Vt4P
1MwUnmPZ7m7UAermeAPwRG4jfkTg/6FqJgW79sxvTUmy/aQMLNcJKSe3d8yOy/EIkf8qx2E63ySp
sEqs9Q0lNyCBIMTDDH28jjmwpI58YXS+98AkrHvs7M0mgMqCVWiKUToK9JTKSIy1UcuP3/i13Oqs
Z5uSeUnMpdKhmsdZjLmMTNoetMqi4aapQQaHf/P43h6KmSZP1Jk70TfXmcjqp9HbtSND5yEptD3U
7YNOCMljyRB4TVAFM0wNW7BdOJfbz/ekYUWe6bzKEc9iiA7J1LKdQ42jSDLe3sgxzgTTaChHWO0A
i25/rZJzANOk5NcYWIXKSSUvmDkhhUUpItMbv1dXGDFBceDHZaOmJs3kJqH9taee+ixKagiYHmxl
pZp2oUauRejK5Dyo7HloqwETq9fisMOIkzqY/Lh5TDawFtNcUz+zRr5Zra4f5IiIChmI99wWh2ax
2fXAs2/ZKDnRLtu0DwMKJFDsNGmqVZU7E+Lp9CL0dtxYmB9OVumAp53GYB13rI8DejhNlfLXmJk4
3QA79KCsppxdKcMovBGi+FwIIKdqseBhwIEbMU8JGtFovAAW30VtFd+hUkR9GsHjt+csfRws158S
Aedodp7EzUTZ5vV9wUdtgyq3DAqIPsa8dnTZ/CSKC5gNTo6HQowmMiveusTGWD7G3fx9TKj48uFa
RKp6maBT8SKN4SUtviNnHi6AKvGRG0WADLa/joPzppsWJ5h+rPJ1/5sh0or8XAXTdE1qyuxmDjHd
5NMJu3v70FgUizd6kojsHqleibI2I7zYKhBbsfTYp3z+pfH57YRbEoMuVxcSjicHEsAmIl7y1SjL
TRCQFmoYaQlXPmdD6pQDWSZZLO74VNHYMca2KnevaSGS2WXSbcjOxDE6TFdY/KRG46u/4WFihZzK
jpKLyBIl1vmNyMLuG5+QqzXkh4VyHYMf2zSd/oNuU36cInMkfKV6uQHWnSkG+ZiZ1l0T1DN7l3PV
ZME6YIrsNLXNOiho3kxThPyxTSyMYYOgZar0i8zfmn7k/Jj0cGlAMAwoE1cx2DE/ywAx44M7pg6x
DqXnZb61AKFDK2rWgNaToywoiTsW4KvZvAMIcNe3FxVpwraqkpk/0EHyia/hZktsIhgHJv3mdckN
uHenQe1R4uYckxeloJVP55ZeVbTAukJIWcJ07ofFrAuaPPIDE7fz4GjGVs8iDtrLW0KULYb1FH0P
34c3RLOKO02LPL9Y8JhYQcRoV5cCp7jfN8EB88FwLC0pVjdWL4WdR/T0UDxqSeP4BXQi6vq//XSo
6z/BHTj3TY/qhcNzts/M6AdS80OK7T0ey2Zn0YXcjqUABw8M/I5P+KlXn2646nqJmyhiGjZ5cYh1
+VpGnX/DczUWCvsbkW7Mc5QR3bysG9HTWBjNyoOCc1sQMVSCvigy3yamjZeT4w+xFBySS5eeFQbP
YQx/o9TKfFvnSj/fNtsytsjSjRQkj2Q4d8tDD7riDI1b7JP2ntHImU16Wd//9pC7b45R6vfVUD4O
9BKol/iSZQcf1QBS6PbRbCYFxfvQ+/2eE8H03QzcBrd1J9ZOxUVA9K35qBXttu4a9V501LiICc1L
WObxGXYmX1A0NCSiNeqe104QgeCO03dpnGwVeQfSYYP1HObJ96x3vDWxUZwsGlvQlFgiWjL1oQLX
fIud+qz072MdxJ8QbdBxCFrUv6lBRHnCUws+Qz3CbGHjACDd5lXTYIgjRXmjx6ucGldNPYa+SA3A
BUgNbwyZrsXlIuism3bdL3hH40VO4jXNc/PSxK+3hTYIvAySWvvdaRJ9zZri3Y9VwJMowis0Rflo
gLEYUmsLYZdNf6iLC6KyB5j02sYyQ/64hd6pieB9wAJyxAAZ7AuQftsbOkGFw3VcTG5JMlWHSXOi
l2LyHicg7HdTLeKXPhZ02ZwEoPvyRXPxw0l29G6sKdVnFu5OasnJRW1+KUcSb4XA1T+3wJs1BW60
CgSKWofYlC5rxt2QDOlDW7EYtxYd3Ymd7pBM8vE3Gy0ZIACE4YJXyXZZK6FxB7QI4lrdxw1WeU3M
m5t9Zy700+8Nv3aVh7KdYRVGP63jqRAniita+L/fHPxSJYdi3ut1CmQiKxxc26Ah26J/SWg6onIb
tdMY4VhB+9ueQwuWZJxebuuJFpL7qyWOhWMFBKFGFbLKuVH2N0D7PHnzgT4FB4eeeHQnreOf4Awe
HFasc41pcKV3jXvQ9bTeDoMDHQXb+TYsm/FSZ1+3CidnX+P4CvfJGDrHTzORLjmYWKHL1JmupVu9
Kkt69G9ZjSILY6AT8GAm4rEifefONRLrMSE3frYrokh0a6IsDQ2aNf3B9gjxLDqTeFtvcug9TsGB
i7JZ916QrWMMJhvbUUcdRdV9F5Ta9vaMmCW5D7+fAqJCbc3xoNqbTlh9mxAHLmI7sC5tVR21ZMlU
QeV6tCPrNdCCbCdirT/GTQUTD65QhdJ+D0sm2bPF0ngCZsRrufwQUStXkmOWkIXywdYwouVpEJ44
VsX4iNFSNfmHBY2ga/vyOWz0CxJAmx6QzUcU8GsNZ/xzMXC20hILm1vVnhO7qO9xvXFm4HZgLZm+
4/GGw7ZA3B1cVb3SOKxhd/fpFohzVdqbwdCb840b08vqT6TPbySZaST6yhrCfJ0NqJjNFruSIWs6
exXRNJH10TIS4Lba3iC/KRMhszOtBxVWYAtyeRAG7P8sqtY3jIxQiXUNVYTqFaUfWvcvgCLcHfxj
kNEO1zSYikbe354K6ZdWtVP41lhWA21LHni0o52E+qzVp7c+IgI+b9t7XDjyyRteIB3s5iyJSP0t
1Tq1BP3J2Pb8VGeeAr9md8Ok9irO/T41r2VP6J6zxA4I/JE1BmxgqATI5jh/b0cW7DMKA2iZnR1n
dA43gPFt1ZcRtXIdOgehFyZeyhgUTw3zGFwggMeWcvJ2bquUYawzwFa/ESxR7oXbNovL3RIcgfmB
THGQfiX6f3/MKWnR+JEb71Uo2xfwvgoG65AMCj+UYyM/rLtxq2yG0erGHRBJdhhSKIoSmsK2tbyE
cwklsr14jSENMNCox5+tDna8SI01oUlE4RQBlJPf/9RwhtB/aTairOWr6RIK4yWx3AMOkq/KjZi7
GsV70TrpuQBhxWrUl6u+IFReLAhMOJbFKYjrj9HC+3SjTU4N+Ct96uD/lq7zhJ3B2zTNF7mMWFKN
jIfKYEwIonZN63FgiKPQ0mL0893cSg5aEDxLiEP3DWtPvaTFIEflWxV9l3LQvd8pVLw+lOjZ7jfR
zyEMeKJCdEyLSmcIUBLdlozKdfQDkSPkuSIxHUbxWARLqHNa/6zqSWMMD5dDgtNcNWw5t7Xytmqy
elZFbzASPoFRK9ccBEl/G6BMuSWNg9uzykR0QtQbbroKULZ0YCUNmunBujL2ugi/FG1jP5tyhqu3
ZJ/h7ERjvvd6Ugsmzz7HVRc/592Zir763lk59U9jx88AQZzf647FBbD8ZLdYPeI5bH239Kw1t63j
N25bHCut4HayzScLHErdkYvlRM0Hrsyz0JmVxxi574fA/cJ0ZtCIs78KSIXX1lbf5tjqfSiMtAYC
K3guiflUkb2bFcnyKKP7+7LT9iMYPQDgTEKZHeH0zGK41yEHsjwKkGr3oOSWAl7riCO5LSqh7rJb
SFLmGznfhcbMIJGVbHC4ulU07YqaompaTM8youNbFPZBSYHD1hvfQwLvTo6c3RNrZAoBhplXxhr7
VLGeBfk8PLcGh1Q3s15ZtpJfcdY/WHnuvpITeGSyNm0quvr7qRLNnctlu0obRmdj2Tub226/DLlp
s03n23OeuqfCHauraGp604K64JZyYsK+P8ydfrhtZnKxTzeWzm1MaplBTMuSQXL77FSHb6TFKPCO
HuHrueNu47B5LMVg8C673lFmw4OVGft6ibWqK+OhHTRMALY6xgZecHc+gyzpt9GCr5mCaQYUQQWV
cfyTC1wEwhHZ9LdLGOLio4DOeuSGiRAl99ToJrkrUlfNw9+/kGaB3JOoRluyjq7B0lKYsuArBnPg
Y7j+oL1q+s1QyoxcE5iUEqfu2sld98iR8ofqaJM1y9qlmSlRVVXgrNvFFBwV7tGOwS4MwiECJHnC
D9fBmwndxSzGctLa0aboYQVQ7080kFWzLvTsEI0tmXJ9Flx6L0vXtZtW1y5kJGuwaXTrsWrNDe7P
70QfgJjGsr2WZv01I0A4ZH0m2LdCAp71aHOLQ8k9jekvWVWHOcEayf4Y7iTxAJeqUJQ5TDOwJEBK
r4LoSGfH18tx2ms1EW8Lq+0+avL730hiaXl+H6WErAGCXQ7QaUNrEM4PSqYlahXaTrS4FThYL1RW
L0zIUKrrFzudEppwdETIYj7ywkCj6PGy3j41Bf2LhE6zlrkgn8vhhNx68XutSKnPs289I847rZXv
qU1fsEpY9wvxJHJ9eJEKQFzZL0TR20JCy/ou7+gK66W0n9NEv8QRXP+ukFDA8yE//DMlrBEOoylW
tnhyg8doZOZ0Z8ufs0uzZp2Ou6DGRbYz6obN55oGd577IrQXx3htzNfWekahsmoMe+XgvLfMlJEy
1bepbVhvSZFZHwuxdw3sFE91t+uKvUsOdlvjWX+f2oe2f1gavf+sG1Hh0GqSVBbWfSlxuWvZURAq
QZ83fB1DSd9j3tRUXCM+xhj+6MrL6y8oQ/EcHxDW7Gl2v+ueRieiIQOgnYBt1u4qMmlzDIQs1Wb7
StYkc9AI8yDi9CtRaE99ZW5xZ7HzJMbTMHo/K8PeFiVcobmstHUaymtbdWcDkAg9fJ6FlewzvKJh
qUDjOTJfMbn8QKH0QjYh7+6Sh+QW8mA6yQLaseBOpMNj1HcrT2fLT4LmiUMl7COmxrijO698bnFc
gCNL8Y90NF2mrYZVW2OsH6S42iNyiiClCpfJZm0ywZrJRbBysQ2FfeRWxOqgkzLm8vaRIrovmv9D
lqrxH2NrDV2aQhcMRy1hC/EfY2uLpq48osZrutrlZqDddTctD6l7TVvK/dqaKoZXPDii4sF2/vzw
9rmwI/lS95DBNBkVJt3boxnWQA6IYifRwdSxHklpPvx+qKhuy4Fjz1+WRO3/tujx/3+p4j9+YYJB
kNE18Uf3j6niGE2I5PivY8XXP7IfP5v4x3/+mT+TxZ0/eF8lyeKmELwnkljS4bPt/voXIf+wCUwm
H9wwDJ1Tz9+DxfU/hGVIz8EYYjEtWhKFl1jq6K9/MZ0/PGHZOjHlwiF3x/1/ChYHLP2/BgY7ljRJ
apH/8ZojBNnsDJtWCVpQBHBc/3OIoo9sVG2tNzSKVORCyGyb9M5k/tmBh1m3JXNlqkaSLXCF/qh7
h579XHymnCgWEUR46UU7rpOI4K0sInwot5uj4d4pMptOeKmTZaA+t13qmx8oW1BBkKY1GwwkCjVW
jwgux9W4MefKeDYzqBoEzO48wno2U40cRXkAtQpG1Phf17Flqm3GZJ1iG1dogCsZjvfIRJvIgHgO
zoT7wCAWQw3ZLT6Z9BqC3DzjVm7Z0Ee8/gwtn4Kw6peuoOm3IDm2fciKhkM2f5UBRnr8XtFdKj1S
7YDqLbatb11dcS63AlBDLBKjOY3EvPWxz/nuzUA/ga4lOcfoH1w4v+dm0qrrTBgx4Oso95NOTAep
eV9CBOUFruLRoOTZxAQ+HErwUpsaDBUh6OUqKnJEG7NZnWWYa6smUXSnMc36JINmW3RGi2nfyw+N
kQ6YZqOTHNruMqJCQdbBzujRNY/61AJ9mx3MhrGdAVB2RZhpfwKuNPZ1uIfu/1WjQcWMRYVWEhAo
hs7cjgY8Gx338nmW5VNXKLXzWvgahUu5ieyiXQhziN5+lRZj1lAMX0lO/Hui1fo6doNiSzj3sZlm
dbCBO67qBvFax6WQMs51+6q/JH1jbA3PeEVTGB70Vv+EpoF//Xs9JYz6WkXOTB+eMyNH2VXN56of
3Wc7+QZmIX8lpbugXpt2HZAem2zHB601tCcjh5682MCdqAi3jZa2W72qtXs3+2rUAPIKkPAma/t5
43QKM+8k7Yubx/soaDjioxwx3Fz5bpc7DxbCFHZp8pGGlPiEWrkvvaG+jYrM3HlpQTgFrUfByKV7
ClmNW71couPb+6FzqfbgWw+OPIKOC7ZhE4C9dwkt7YaCUAqLT6OVSR2j3sXl9BaoHxmDLjrSvbmf
yozRsPnsDDLZpqQQ+e00nCsEEJtek/cTaLUx7NUWjWfHhZdfQzt4B9WotmJKHlt9Lq5LFkWQRNYm
Rzi0Scp8HVWOr1rtKZEdPi/NwZHdIjqbDOTGoqdz04ALLfQP2sHucpZbR/AeucGQn6Rsr2uSciNe
AqbemZucwT9s89IRwJf4tW7sejulQt6HrPcncMs+T4IY0FKKnaebOmlD1uiPnYvOjN7U2m5N85gz
aMdNzwY3pX6ZD/EhrHyl3G1GatyJ6phyWjVUtYYpCJVhcBTZBPV59qNbmimGNflGjIxaVYZySBrI
vhko9VCgSW/TRhmaWzSvkTO85KL8VSPC2Vk9cLkuC7ZTRBz6mAmdskgrgY8zBo1wIVcqxAU6UIzG
PUMfwv02IVprWtvn0IValBvCQtgWPoxRw9uk7cuBvmClcR53iwzlnCSvZECDvenMPDoEs/mDQVPq
VxEGQFa+PdkTsouRgOChPA9Lyu9Yem8pIRSXQShIek3wRIP9NHX3SNXQEKV46YHHbfWpJZ1xNvdC
zj0sno1dR+pKGwXlcElH0in7HZPpwrfzjsV1eY9BiTFonMlUtPNw8kGFR9vEpCcxKwKGCzWBjEVa
bQD/vCtoAqJETTM/IuBvh6i4XXup2Eh9rl9mi6FNz++2k2na5AH3OlCB2cy9Y2NEPgrscA8VY1wH
KItoDg4wMUs+NRY/SwuVO5La7QzPDCJlo3C3NzOmg2gf9ZpN7iDiHdPagM/yzmVWnbSqCA7D7BE7
oMF+xoDc7CoV7IZJee90lo+AfA8unZLvZQbH3ZBYTBtNPqFEeaWfeMxGjIn4VSVymIqghmSXg/8V
hY1qBlEBwcCqCw5u2L7lwjpalYPQIDjMk7ULp+y74z2MLjcEKY6Duvf0YdHxs381l1KZu36Yju27
nOuNkSe72aoufTSc1WK3dJJdiEh+GnXGVyDmGBPuxq5+SPrgtegrpIOx9R7mJ70CYxjn916I7Tcq
D3E2P3e1eRX2p2MDOqI/40t0MiguNdogYanvE7B9bgDtHqIJN7XdvPXJxmqmS2you0GHcoj+nG24
sR6HkHvc0M1TpA87t0bDO3riQVQApCn7gh1tqTM8Cb+OaigpRc2F3kaHvGsOhYWGh9YO6qq5Xpcd
Y/jSra1tr9d3sTJ2MXwV5FTOwJbcPngW7BtpVuU2qV7DAIJansNSsBb1nWxo61QtaN622phe8KKl
JpRiA5hQwfGmbhVZWMl2Tm32oOjSV9G4CPjVjsiONjtyQ8HKyCFq1IbxIOVQbAVU0lWFIHQdlsOj
ZVnqlMaBQaRd87NEZ5wmRe8jx15VCRveFJI/wNCSDRgFPVLJ/Vg02YadmflGOHfwHRBixm+q48bs
1RLmPNXvHopUYplmXMxvjprEirtiFeQDc97a+JajY9qMsSU2Xk0jeByMF42xcmV7nIuBD2Rtca8K
RWDuLL7BVXvqe+Bg4VwbvEDzJYunV7BlHMpgZK2yviUosdqG9BM0B2X0gH4Qt4F3nYPhnA7FovIl
mNlmgFb2sdplMeBYWeliVwoAXTTzN6lptjud0UmXQRAXCIey0HgE2jFRH5Wwidq2X7Wx+b2ClLRN
bEZkfYYKpV9AG3m9RDvVyX3PqR25ZQ/dM6NFBEMRpmBAp8DhsFF8OIw6VpyI4YtczDA7OOSkr6qs
xlHDvjg0ETM0oLpNDZA6HEzXD3K0WLL/NBr7uU6SX/AqDnqWQOB18dpYNjxlskhG9rt1SAQc/Big
B0V9SG2VrtOGuO1JHVDlEtqKBtJWwD8FhmW/zFr7TGeKvx/Hg4IuGKJ/INvA+RXcd6b+3aucbDe1
AM9n1qvR9IB7FldW1HLdDLO56nRw7xq5ed2cnPThzahjk8rC+5WCH0OyFDlrN+6+JpU+0vfvt5ax
Su3wlxWh6EiG4a6cv00jicYWK+QjDd2m/rCBXZ0bE362CElgUbPxNmldzua4yRzGIiIPSH8kAj7V
foyqzy5Rx5zFWXStU5y1SwSOtpa0TFfhss+y2hM121ISCCDk2FrglGScosO7cNnkyXr8ZbcWpV5E
A07M7Ws/ShAHZChPGvgg3u3SYXpYQk7cN4hiR3kOkezVIJM3jW2yNdnNBYaGuW8044wG/HPQ+9cU
OuXG0uYlAVq/ZrqlDkOfouxhYSBNGF2Z0W+7JD929PQvmmk+5bNJo7IebE76PkMWG8INgoPWhsKJ
/ApOTM76XxVUR6Zi84JFWHCpzPuqpRHB3Y+tKDHqu7EzOGD0bCWZzS5oLxXpLC3KMZOGv10/zrX3
Hfzb+M11H6yBCKqKOIhTHJbTox2QbDiSkpyOg7nTSfTFwsQhZc7kaTDUczJh9MmsbF9rM0CU3i73
QdIK+pam7XN8T1aFkuHZyTLaZ1bJ+G+M1l1q+oWohkND17VrgV4hm1PZnPog5ZA39s7OXKbShkOH
lETmp2DKkZjJas/g0vfq3Lufe5Aot9e4gBkIzkThIJnhajrXiEMUxn3nSGBatEm8OSCvgneya+0v
w3YeIeYFDLlKPzME3UR2zzKbX13Zk43V1YDXakL51CEmbnOT5n1wLn32OOOIIYNuutH0G4cg5nPW
mhcvqwCcMcnc2iGKwNosN03ljd8noUKfMOAeRqnFe6lWQUn0W+x2CZo8tmAC6dRWInxZNVr2kFHp
bovFDgAKa59TUB+ULU/zxHOjiX02Aq3c09l8CcIABHDn/DAry1rV1WDu+7oN90mNgGXs7zTUCutW
V865mwFCTSbMAwcCmgsfFugFMxUowRHzY5R8hk0EEDws/ATa+KKZSUorcnomjti6WFnz4E7yeR4p
jtvlMKc184eU2bNmI0LSa+/ULdwfr0x+QDWJTqDDQ8WtNS1SB5QXJ3dglCwL/qwmA8rUkGMEk+rS
SHiyda8OGRFN5M2otROO+j3Q1yxKwiuxyqvIzj0ftKYJZma6c2NEtiTI7jJC5BnkaKxtTfClPNQy
UgxvUyOQbKsSfoincKA5CaCWjFTlGnxaNCc7BtUfc53dZVDUN2M9kjbtlb9M2Mu+s4As40HBNGkB
NZTt3omNk3Cjclc05QeWHAGEsd3MMa8CCXXTxc2KK7Wy8AWeKGll70yyD9wTiHmAekx6QA5S/kSL
YStpye7jpZPvgV2fOFR4807a5HGR+gZOV/detcxuDm1hTseiNy/cJhxasDyuBrbDtTlZJy0fs0Nf
1jTYhnIdasyqGITFdMQ42twWMaNMro1jAeEb7FM0LfkK4/SL2mUvUkCzTmrDTLFFtxAKOSvnPwrD
5mwFw2PVGfqntGj9DSRNr8MBA1UZm/eA3sUFItWeIcgWNf70KevklSkP1JaEPbDmjBDbGERktOe6
TzcATsJVTTzaJtat0i/wCazE4i+YGXVqA+Vu4C4NTubp/72tr4/xXz7Kampi9Hf/uvss737kn+2t
8/b3T//7D9t/a8xtfnQ//t0H24I8oumh/2ymx8+2z7p//R/8/+FnuXzn/+0X/+nz9r88T9XnX//y
X/bHECpZ/9sG2aXM4vbzH9tjf/7In/0xSa8L9wmtKdtGtSP+3h8z/yAsabnBLSEN1yTLqiibpQlm
GX+QMSMY/xtLzJX8t+6YJf5gYqZ7rrBoaAlD/uVvf/j1d0oWr9nvF+LPj/+J6caVHOGu/etfnP/U
HBM2XbGlz8ZzE65h8Yv+McYYefIUikyzVpYzUpgU7s7jgDkCZcExfFN89j/hxL30wGT33FHZZti3
IfPLJiDFcjZfawHTS2dUFUYBd6VVvgapHmx00oc3xJd7NrXIHDG0LVoInAiV4FuW0buU81dmtzj9
kBTC2eWXi5ChprAfHAH7nqnttraXkofN2g4JcOrMfpeT+BZ40XvHuf9QW2ybMXpFiUQmjEmiQS8X
C/3sEO0xYk7GOsX3d4Nz6nULYwDzFpJQ6gh6jV9NaXwqEL6OeWUcsIMz+J/aDL2H8cKUx9wlefwF
tmvr6BrGi5KWNUvJ/2TvTJYbR9os+y69bqQBjnnRG86iKEqkqCG4gUkKCfM8OICnr+PKqt8io9Ly
7960WZv1LocIiQRBuPv97j0XGGNTY7E0lUWbx6DdY48Z6eHBhoZdHvy+0Jp9VwDDYetl3Yf1xavH
Nz8inJCMhSQveI//f+Fmw6W3w6NTd2coS3CbdOsIUAl0zyZM5GM44TXXCjJZWWz80C06OEG6dyK8
RRo4mkN0i/vz1BJg7jLw32G784LqLLoSpSh5D3rr1se7YBn9Iz/4h0bPB3FwgihGsQ0zrqg9teCT
hqNXvDI+JId16m2xZ2F7oGHvwInibZD9kRsgp9uGHarmnHW/fKioyShkDLFIJKvGTLeu2d3mTIGs
Y5GkG+p896NjXx06UNamwfkEehWh3iSEHMuxJIwBQeb4+soImrWrhwP+nfqrcz8SmirS9tDYxnuY
G58m3Ql6mL5VXbVuW5Z/a1kU+npKxlMRFhPAwP7YwFC1vJkiMK98ihL5g3zCuSBg2fuXKmEpMxzo
yvvJ0V9dtprMGnjbriCLgDU9V9lpun7udMBiOt7tm9gs70Cf3diAGVlW2LPhLyIelJDQKfCQTIsM
HnTQc6gMGcah1G2kIj6xBHoLzqJsMSfcLIX92UkzhDGK6brt3IX26DwEugZ7VvPk9vtQmg8V5yDa
NCKWRiems4ndHM6ECLaWvEfN3Qudjz8qyJhaFCU6M6klOW/Z7GItcT/r2Q/vZ6qpm5iaHPDbVAAz
mw2neMnMOL/LTK51PLzp2OFwmbGpGwiszJ5tL92erjyCWWsRDCRqHfc50932xkuG4xCYCSPT9rYf
LpZZAfHyqNGGp0dUjk0rZajUglkrK4gYLV1qv9400Y8KCw9BG2Rc4thmMIRrD53HioHON4nx2Ouv
Hgd6IPgHl/A5gCeqI7h/GLZNOH6sDEV33ghAjTAaUY73KDCLwdeOhj1esbGsHUE/OLsIiFUXCu5U
12dcTHttdM+W5t5gmMFsmWwgz68oO3wR5vBQ+OYFHYQNRcnlYxF2OsHYr3sYzBkeNw1YXlUfK6jr
Cx14GBTNol6PTn+udbRA6r86LNI4q2WIGaWn8GU7iyf+cDnTuokNiSk7BFHY5lwiI7sJSjReOpcp
hwa5tqjoSV4O9IFB0m9Rv2x9QS33sZ3Nu9L7iLX8OR2IrXHE+Ik/YcCnApB2LslrYKPeYa3bZDrf
KY6WkE0d/6katT2ubeuZReUTluMlhkW3bzFiUXWpsNXl/B5FQJGToTUhsGWL3CpQAvLyYASxClHE
q95I7shPvDQjG6XO9BkReTvaTngeNA3ywpgtx27aUd1LhwAVSJT0vMKTswl2omoIRAPLMPZ5w2lv
CNChGGVEGN8xLBYtzSVjRqCxZc9YF9a116OfTRqeBsu7b+5SrwTDhakNVWB0Dp1mf84jygYfKy0p
hNrCEG+PKA7thE0sj8pNA81d5Lcgmi94rN4M8YV70ltqlZXdQRsH+zhuI8Be5NPHU2/U4XqY5o3b
cqR1yCGFNb6ofpgJ+5T61U2JkVS6uEOWKpYBRTQLurXKZZqOT15JcsK9GGa1mTzrM66IXtKjfXZe
AzJC6KJRxxkGjDlcabHgBDoiOLso1FKZbohPVXK4y6FCLCR+TlTbS501d7FaIpBxNDpbnXXyYnjd
spi8G6PaJ1V352Rut3SYRS3b+NMhSY6cQ/w4MjumTn68yuIXzFd7aHr0aCnUNcP8ee1pw1pa2oZr
6ixMIXUlsB+yMmBalOln2w45X+9LoIILJqshtyYRhqy23huH843fYU9jPo3fwSKh299S24LwOOAQ
oEz7ZzqHlLn1443m0nAfT9GyEdU5JDgMfJBCMgNXFn3xWq6qibB03Veg9FTszJ0DNvYp1yVjWRVR
/sO1G9Kp3SqqSI93nk11G2eQInRwrBD1RLMnDZEBRowncTOyh2W9xjko5BnTsb6ITVWaVbbPUOQQ
OzxVZF2tk0DbmiYPUlcb8WtpBnHPSvW+ioZvyGi1Ow0VFyuK9ZRj/UnTKrqQGvoQQ1TtQ7uneJgm
Gn6uSr5IomFuwCIvkg3zNXttVy0o1gmixpS7q24w1EACJQ1P55lv3LAJZLMfqmzTivLSTW52n4/t
uxOjzA0FB/4W73Rbs8slTLLRgAR0ZfFuhtx/hQNRws3iBvKkc6YprNzoYbSeDV5sUT5idEGBrhLg
dkTZ58YnG8jSks70vVeGt4oa7yGvXaq39CqkT1qqWcWOSm44DEn3GnsJcPTW/5kkYmUE0HZLmxO/
9jw3BFoSTXvpBF1s+qCfkWCR+Jl8eqT+qZz+CB06UVLBcA29CcP92xhjqe2C4rnWgWgbkiy0mxPa
EjF5UYfiNQoCCIGDDGfa4XQf2Wh9UMNNAAs6dM0PQpRHioFRS5qiPEwFN31ke8yDUp/wIvvAsqcC
I4/GGiEcSwYOR1sVAtsT0WNAHFdKPXCwVRxErWvWsXiEM4cjNwCp3GqM7GJ2CgSTLzFRXNysHeDe
lOthLsC9NHX9yEyQG62daa2Z/a3XWFupB2srFeMaPzRh8pbWwlk7t475LBJsxr753AdkypMAOmRV
hviM44NOZfBSa/XzlD1kuOoWVlR9FaBWbnmM75KwpmKZO9ubxwujQ39RNfg/NIuSjuTnWLL/gzdg
N/usQleeqpewkf6a4fGzWzEWcHmOVmX+Scxrjdz1aXCn85DqTnZI9stPKEHrLsi57pMujbeQXD09
gfDXCYSUeIVJzLNtjQS4RJ5GjkP/zBjcQe3e+5oB7VNisNOHladFxh69fJ0BkMix765y+EdxlTCm
cKJ0S2KB3Zd9F9oMx7hOaq3SuwcoFYdGXgqBZ28a/QdMdLhYG7Vzx6G6oAwm2WFen5YGUJcFWoc1
y32a0B3oAOLYVOwNGqsy1morTLnjrhh6BrTm/FDKPtryiw/IbSTq2YOPbMunVPtw+JH4A6hZEu+u
M+4aIvUI3OViuHYOU5VGc8lozOM1KMTJ40/Di66XVApUx3h0XlsoGUcPIkMQ8Ah2zVYyMG7uJsod
av2jJma6MER6JS4X/P9D8P/WIdh29X88Ay/f8uqt+M0k8v13/nUIxvVjcNSls9nyLcP6l0nE/MO1
fcPRdR6puq97v5yCjT9s3QaTYCIPWeYvx2DT/8P3Df68xY8Uhjoh/3bu/adzsMkv/0uptIE4apA7
d13dN008LH89Bk961EytS9Iw1uJ3fyRyyz4Ljd7B6p0f9M67DBqNjdWgYQTQyB8N9AM1yRciMEdT
I7h4XfVqqD82JPtMG7apwXBgaPnmCgs+A0NZi38pMmtbuA2RtXCTAGXuNCqD8V3Q3BvfF3X+Lmrv
Eln2jQyz918sO3931Edk+G9vUeiMcPHAmAIj4V/fYkkI080LbJTpFF3slPXXrbvXMvSZsFk0CPW5
XKe2jaVNvewsyDYgolQHwlcTM2VFYXcWcQBZOzFPQx19daV3kyO98vazu7mKb6STHeaZ11/BPPDJ
GSdF+xphp6Zi+pretVyIsUE9cA6FaZwmoue4L7JDy4HNG7fDON9SYVEtMzDaZV6ZKrftrTSnebXL
dT7H75ZP/inntYV0ANLkyO48eu8AALE524Zuxfyvv6l8h2eIB/FlIOntB/nBSPkXN7A3BcgqU42U
KUUSy7bxL1Jma5RO6hoTyCCEoQkn3BZe9DOGhLKkHhfpP89BZ9MUNSUnLBQUMRUQ4a3TP384jpJZ
fi01NxzXEibDNNsQ+Iv13z6cnn5pb7YHdrEBq4WrbqbR3skO5xHQgWIfkgI23RqoDZvwqdlRYnjL
2WQz0H5iy2A/yGod8KeHP29WT2KDFGQy28w4OWR820xAW7NPjuqPYEOAGrBVc1vowCe9BBk9Fweh
g41L83XscBo1DsWISsLPK3WBhZDTZsg1ST2NqXlyT6Hvgcq0G901T9//I+yte1YTt3gkcNJ7Z02D
Xl7aO3Kfp4S/XdnmNrPNXahblN5qe/IsBxJLVN2tnD7em0Jb//MlNX63fXFJbW5313VxGlrC4Kny
q7I1U8ZhhpCxFpGvfZR0K2iUZAS5c+Oj5VhCkGWwdkNT3LOR/jct9Yatnma/faCebXG89GyPUhrT
/u2BokO5qrPKNTmP5YcOJFRE44L67cyIDgEN3d8fhz9F2DfZCVBsSKgo0zH99j97N/1KQr5EqjF6
boJtj1nW05xjgeWjMH/UmnXqwBUt7dHeIruNCzAxq7pvVo7JbM50ml1i5+8dd/j3d7nvznPhnrDc
mpQEpV8I708e81hR449OUL5k+tXnpNLLJGbeMsF41ssv3aYLmSr0hJX0xdd0gOYOfauQIt4tuldT
/Sx8/r2vwSyEcfVale2p5n0sBHlvOiD6YRkjPJVhljzmpvlCWc6lsZyNL+rnHgP+cjCcV1peIOhE
/UbH0uErvJU3z2+BCaijT+oa/t5orpohphMg9uOTY1mfOMaWLmfUm4lXuKiHZOBOrg/BPBVr6E2j
eGauUC5i4hHLYITNNxUajYdlcWOifIUUgS5wO/BcltWyH11mY9yuvj1dkULuUy09kbgle9QIbZUh
bRYWgIosEQP/1HzCLqGtnsLdsPAeSpdTAtsc+hL0aRX6WQdyLf1oJvcGP02xckoZ49XhCqYBUMFp
8u5TUXz4pR7sDX+V9hnQdI1dFn4G2uSYJFMz8eFIoPCuQeWjPQ/eMhM6rJswO6SgNFZ6HUa7Ni43
tButqKR+YPy3lzY93X5FiYnGbnxq+4tT568Q14lKmxmW9jT+qTvenQYocUmA9+DFpbZSp+A21L98
H/R/Sz7Hycv5IR/lyrGHYy16DvTlTTjMDgWC6ZkY+7xm8NkSg6QdPiWnsgBRL3dSOOeprvAm5wYl
Fq4gVavdjdHK57yN4RBqR/HMSY0QT2nAXcA2mYX5l6R2G1o87ylOxT3x4QaWd70oS/fAM0PsSs+6
jSNuk7CQJ68oPpzMuYKgQeTh4yGsHqyqwPrqmFt/VzT2xYFs/y7XOSKlvn1AEB0WXhDuxQgvy793
/eAFCYNBbBzSg9jp67Alg9Ia5UfeJ09+G71oRHamVrHyeODnE+Kz7k3wDvzwjWWQGKHsLrypHe0C
5ioHUW6Ow0vb6Y867d0rs38F1O89AZlZEX6hM4UOQ1oPOH5rxDmEdK6V5uKvIa7TFCh/yEvjfD9R
JrkJhYSvldubtsvSDS2am1aWaA0kXvXa2nvRPmzKehFbbra0bIvHut5v0SVxTGoTFSlx37aIsRAS
y4JSwHttLO/lhAzhOS+eXvxEzOKLrRgRFeFIcOe0t7P/R6uqw+LH5HLkknV70M0XdcvacC6aUKvx
2Ph3gRye85laOIskN7Nu56C5HBMp1Htpx+haW1TESNqf0EqNeqXP3ZvlVhcn3XOTBj3BMknXLxKH
lS+gfG0mVIqsM9q7hqfx6MMGy8Pkp9VPDkmhyl8ENfpxa0soVSO4MWrn8qx9r7uBKLlvvbcB6xZ4
xC2Ug3ZDxdm+MfMfE0lwGYxLPZy6vbRA1IRUAuA/g+NkxjfNTO01jaSvZBoGHrfuV1W0K6NA50nS
+ofFM7glXp6QNvTrJtxWJpCX1CEJkHo46T2B68GCgxE4GAXxnXqb0A1eE3plj04uv0YBMU2nP4gy
xh5revGplUN6W2n9EmuXQVkqsK+UErfCf5xS82bqm5sZBBa5LBUDcizAejJ786wxObIHvPRlX+9i
DvVU0NaIkeNTQTR3mc2CrznFDfCumn1pYu1IS5/zdMbIH+MCST3vJwfw2xCjCQJ0nSAEGFtn4glA
hPODdu6tXiC6sSkaHlK2PowCbjJs/l3e3fomqYJxClVYV3ud6xoSDi5c5s7EHwz3wSVQm9MPiaNx
Yxrjge6lZOlF4bXraDvr+rlY0culhut4ZzRFCyXOge2KLBoS8iqiVB607NgGmzpDkzQaclSm/iCY
DKkPVC5rhK6RShmrQ7YMOb+vsrl5jn50rjAXCaWJBHYdatF8784z+XbpRtkv6R45mxBqDS+4L7PO
vG0jSoUKP1a1svq6nqYnBgaI4OSQvdxelWrfjge5iZjlD/NbMynbS1CiSeUjPtgaP1Y6YSXJeVzl
AOLSwjq3Hm4caqp/SEoKGQKtsYPctUWwpQcG2mKzsSTjganf5TWbSzE3d46ZotMwwaDPvXxww1De
CrdC3dLzQT3zrBW9Ap+F224ML3l1YqCKWbMJqb5ckps81yBhFhZSy8Jxe44kIHxXoSAYF1ikCH1W
YjJOLh46nvv6j7lxQBRM7TIW7XtZsrzV9fgsq/HcRvaZlpV07VOSpWLUpEQPVK7wSOuRQSfMKAu9
Nje2o7/nfrkxLYqW8Xl6dMotiWut8tqh4dU91k54TSf0aSLpWx0aW1r5sKM4DSlq733RRxELIoWg
tBefKR5Ztg4Oy1xmXIVOi9YujBNiocuosa4EmzeJXdwSbNqEddczpWqqY2voG3xeK/a8RngPrGtb
1SMqoga/bfbLG0biEDtCRczqgSBmDZJkq31qqS9gs+pPup1na9+OUarcUNxQBrqFLBLd0vjLDj7C
ugoiSDAvWPaMAymxzvDXIUUwEd0njAy5d54cNUPEkrevGSo2DBd7NWXUGDcW/PG0kP3Wh/WzML8q
NZj0h6JYa1p1KA3nRBv5qpW0WXAPQ55Vg02HCaeOf362DFAcrQ1+TI1BAzUQ1cSN8T0glX2wsvr8
WSaouOApHyo1Th3q58Kkj6RTg9ZxV3t9tupDK94BLr4wpXp3Yx9IcYstjP/Cg8Xblh6/XMGYNwLd
I87Y4zb6x6z0EHQRTwkkmpJKOJ9jhcnFMUFFKZScQmCJEiMnvtFQWmYUl1ZJL70SYeS1VpIMqtfK
Q6OpTeu9nNyji3Yzo+FgluAKwkv7FndQeSyYL9te6T5KAMpRgtSnCdbEWNdoRHFmO5tMyUY2+pF0
D+JbTlLCkqskJl2JTbGSnWAgkG1HiaKCpMBqcQnj+UCtdffg5SxakZKvKmQsJoo8lZ1kG3fgVwu0
ruJb9EL96ksq8XJb37eqvQp5jKMqQlkX7vHy3ZVKQrMhhhFrVM8LZG8wEQts5x4GEirDM4RQ461W
glyKMifn6LmhJNaiZaYS6ttN9510vHUnk8+wxN0xCGLZ8/Rc0mzLMaN4SdEBqcrcu87aEND2rPAn
qJ0unCi3thOq7NERCyUogpClq0THfo3UaKI5pkp8HLMHHInnWYmSCerkrGTKGL0yMGbybiiYgsLa
DkXTRNlMUThjqY7pSvQcUT99VNAKNTSxCQ53LZOQFqXUKZjCmpT1JStQyx1TCbotUVbhGfBlQ2r1
lOgaNrUFn5JdQYwiG6PMjii0tLNdHSXZOkq8JRRobBPSEkrWrZTAix0tX6VK9I1Rf/Oa7ifIKmuV
Xauq/h2SFR2DgVVdh6+hiPCS5Th4e7ZSZUQBXJZcnLF5t3T7bA3aD723WE+LH7qWrHWwQct66B8J
dq36AEhvk9wM/nhvDT74qeboOpG+beZghfry4vflreiZgHqqVIcQPkEffEad/ca+4sZsp5EFtGQX
4gE91gKAQ7WcV3F0JO9Ka1yn15tA+I882fcYbndmkV8rYqIVggnTM0mMezhnvrgDkvLkNymFjY19
8f1Ho3mspJEsc1C5iwnMthmOR7vDosdvZ6NiaAxsZOPf9fN83+rejsEYWaJYhEuIHpte4u7lTtzb
bvTYT8078GYWvtg3l57BsiErFvzcBSU9+phi2s2UrksT5sGUEB8pvJ3HAr9I9QJUrnlba/KtHS2k
g/IgHEm51JtRJj9qz4HBQ0sgR3PC8N2QgTFDKimZAETEqfn6jPQDc66KOdgsppFDHOwnwDdoq0b7
WLmWtpZTj0PLnN78H6HDtjhKqnYFXsLfOHW/lW1OZ2EC+Zc3swx7k1FWNv3k4qLDD5TMgZWrlswi
OfI16muh5UCSvAfp87vyCvtlEhJccPkdU0DwlNJSuyyfGk4nqB2cGWA53Hm6TZzKZbklv3NKRL+i
GG5Tae2579kLAkHTV6mFXjHX5lahHFprx6zMW30LO/jNKrom42VZyFs5GZtJoDtJTYlP6XcH3XAe
E3/nMrTpkbg2suevJuOPLjb6LTVjB0cX7RKYkoUGXQPk6yxtAeRjP5SGp964ic/V9dduw6oupNhh
1FsklWSk6LqXsU2/zKp5LXgqxN6JTCRMe2SmvNRfey3Zapa/KqyQpFOwp/bheaycozDkHZmvnP88
TdqbCzwXwB/h2OhQDfNzaUE6GiOcznxFTXMLfv8xIoNhG8WVdsJjAlg+vqbUW8aSZwSyQeBqe8aw
r2RCbqcCYNSc4ftAc8Cudu9sNZMWutm7DxLrvQd8uKz17JqZL35ECZ9WmtvJSd/r9iIZYQl8p0qd
YPjxGkGop1fQ6OCL6Zm2b9rqtW+PFjMDPTBOPcZ8y8XRC3YlNDk8d3cQGjdRXyyJRS8y81szIqFi
af7eG/zLNGYHS0NCLGyko/Rrcsjl2R96wRG7hKPuEnkpmR9z+eKwemgK+zg2OyctfxRx/DVW1aOA
WlkSWYkkNIQyUju2bIH6yahZ/QM+HXOvUdQ2aUxrWn8DCuXWb8Kfzehf2ojkDYts5eyqKdjX1fyc
pu2rp/FVzxC+iJDP5I7qwj3aI+Zb6K4uya588Kk4J2Lgy7sWnyhYSqzO6bXs3COmaSqwLBIHvAPe
tlXZJ8tYRwO+UqUSR0xq6ZIODfeGa7orI3ZELMEM8XahaW014W70iXha597U4CZ7nisjTl6Gmk43
PzMNOWGz1Tg287T52Zka6k3cXTKd3a0GmZyv2q6v6LufmDlx5PSOWmjSSzrzvTfb8q0aOF7UW53c
zgYIznuYIIXHJMN8KRl0QS/L4fsbEu0WKKfN9m7B1yteqs/fBDoKUvGs+d7RiFBfutK/5JN/o+6V
oA6pfXP2XYmvPjPLZkGS8syBed54CkI91eupSW9aMWIRUXqzFcw74TYYxBxxymf9EgTREz68vTF5
L53DTg90E+QDCU4+ggtmV5+S6kaO1RVmYFRimiuoGCi8SxdyXxpojU5jNzi4EZS4XWAxcvrN+E1t
N73qLCDSV2lLGfJ0grveCv9LF7zPOYLzPlXRe+q9Y/PGNlscFP3XZLXoY4jC1YiardT9UNow/r3u
zDEw0MUp9fnp6ndldJfy8/CAA/LQjScD90/pv8ddeisjBghqI8X13NXW8Co1VLqod44kIk5N4lwS
9VM81zlX7Z0tu1c2E8h4M7ePwr409kcJvK5rXqG2XKpJW39LflHmHKeOC9Da1ilz+AmuL05hBJ9f
zTCqNjniHF9JA+9LQQtIP3GtwvhPqX+gIHNpunyaep++55ht44F1LIo0gDOSLvSxZU4+9+DasuSd
/At/1+x5PESPZFU8mk/DLyoL8H+PLZnD7tXk9y2KnlfxpyZJvy2MEDCa1okW3ldj4n+zVzmqYYNe
G8RFIkrRxSUQ+JtspcJ71kndYlHh4MM4IYA+GJGHdAqUSer1q11zTfIGS6xWpXjRyUDqtXvzLWHS
jwrdxpk5ZfPj6zJhHcqvbVHdxi72sWrmWFjap4TUHNABeztkJMprTjsR59ZsCrxFi96qfrvNfKhK
s3UVJQ+hxBaPkWJUY4xRuDdZGX/hLvdZfPD1utWdE2iXNBSE6ab9QBg0oOtTc2tJ6i9wjlahv+hZ
gzXbN87C4nbyqSt3ee/gH0GMY5KhpzWdrBtKjunsNtpphVn+XJTxj0hnwASvALPQOBwJE6Hfg6rd
wt/Ib+wJRwIIsWa0whdpTd2aFmiaWjnLLAwm/k9h1lz6xnh0Zj96inT3RYNSgy3o4HczteSVqy9D
z623BbtBGLH+tnSS3VjqzRonQLzEhCGrapN7OCoKhw1osHIKhV7mABQ/GSlGaRKkX3lXvnZjUXJP
KwfMnsH8omk7LCHJWzja8Y2bHT0P1d8BkcptkT2E7PnpjaAEZRqLYcnndDCFw83md8A6kxVVJMOS
lB87Zxwsi1KKqxdilXJxVISFe2GAeDexEf8WsXuCYWbhHLHSaIs0Lta9xxNu7KS//J54xaSBMIJV
UEGMZ40j8mBmB73S76Sehmzb2SCIXrFukp4tcfva+/UrFKsctX0VBVi7pBwDAk/RAqK6vw6dahMN
Ni4e/Qkz4LNI+SCNzkF6SAweLB5IWynWY5/xTfUvMdOTmUjXKunB4Zlw5sHa4i0NWiVAdt5GOVYc
+yO0vZnFzGbmggCesj+xrAZINYRC+Jnl2D9LAdTwe6hlj8lXYLSvGROaLrU3UiW5UuvEjtMj7sKN
2VB8MI/2Fzd6t2bdP5fefNFjXLwZrnKv68BUNMpLBAXPSpkNCNu91wP50ysZdAr5WLwLP3ynePiU
Fgi41dqOeBhEY7EcWabVggkO9/X7DVJEsLHS4BTOM2enYaXlrDJ4VTFuZSk7Oy/cxA7uyAQBIHWM
k9q+qUcB51pGryyE6qepdVKHMK5W62BwL+p5MQke6PI/n2lqFUz5pCeRvk/VOjUYX6j37I8mMez2
VVTh1/dU6f8a/eH/VQu8D4fK951fRnDKZv+f9nnl4/9f/+Pxrfn5GRZ/oUT866/96QHw//CEJ3zf
FsLECKkL8CB/giK8PwyTybTvoD/o4EdsBqT/5YTH8G6YQvdt0+REZOm8iv8iRXh/eI4lHF8AN6cF
23f/T0wAxu9DWB1XgsEM1nMRrbHF/zYxLHniEhkL2Q6xQ2+8/CGNTQub6nAuXfLMJgxBaX3WFm24
bK7BdckH+O+lWVwJsR7qMn/45fr9zcgeC8RvU8TvV+TrvDm4ZsIwfpsiNvaglW4Qt4tski+uRcWD
+i4Q3gOVDL4FuBOmNczVfbaRcXbN4wm/qcRI1ns5B4GTniT3mtu+pDFNQa4xUuVhpNeMQ2HPp7Hw
veE8lT3F7eFm0PyLxrou0TNrEEYR8yQvbkmU81ax912VZwy+AUPj0BzPU97tbc+GDtjcpGwO9KK4
1iL8svzsqHURUyxMWPN5bKim5qx5Jha5qJzgkswhFK/hOKcs30LZqSsSPhz3zq2RfPhxjo9qqxvV
A+Es4sCcmygcv9gVY26z+ILkcabA467vkWb2beEuh27hRfPRdIsrns0PGWG9rYorU8drTzYmRd8N
fe05ZKpF423fvBGn3rJJQNLwGyqGWinptLfVVOWmxd43JNehwsNYpitfYC/OqlbiGo2ecqAOU3q1
M/IDdkXrCl1jyMwcl6fwVVcoxjA8heD34rHZp8MpE9nJqpNrzieXN8kx9hOIY9pdIniH/tb1zKNR
cV0ayNSt7z/03GZVxA9vufFCP13MbaxOoHeWKc/9hJ081ZPjZKtX7rlYxXTOnT3dUhJAXeg9QO4B
YpSlRxZHvHasi9geWuVOFu16sKAqlZOPqTy59zDRjShMeldtm2R4qWt5ZrTR4VS0Ty3KR22vJOO0
mv+HjeTScNhdaO09TdzPs0yv/+Ym/31SrvsOrhvBsRTvAxEZ9a38eDtTQERgxfifbezCKTNbMkzQ
QxFLFrrGtwrI9DbIswdrzL645owOEmOd1DFUCO3TzG4637iKLslW//xqHPUd/9WIoYI1fHUsdgue
IO34mxHD8Sqk3BTccsHnZvfyzBlqadMaFkAodWWwLXLsk5p8MdLyWpFGZEeMCFbdi3giBu6/WmW3
L6N9OSVPlOld+i45iphDbCQXvWyYoPE9i5zuHNjyjCt023zbrEkGG0F7q5t8IfIoUmegkg70OVtM
5qfmZLco7hetD7d+Fq7qxCW/Yh4myo3CXPtZVfIFvtPRKEDTxmm5ovFnZ+iX2qTEIOMutXlNQ2Wc
2qhnr5pdoaVk8TbV26spPYWGOsICfccw8/HPV1MYf3c1Ha6pI1xAnabCQf3y2UKOIRkzS8LaLXvU
Qr4krnwZRcmIL78mnbbuP127ffz+rtcNzxer5TISsCAmYN+EY/jh1+1+DDlCSWs35jyOWecVb/ef
X6irPtbfP3bT1k1h2L5wTV29kV9eKDTjsIncicqBmZSzp1D7UbAg5XjVq+xYdLSNQwFPxpTcSf4Q
5+tgrC5driEx51+gK88A5h/CcWfyUbczER0eWFaYHUss77m+i8WmUXhrP2dfKAK+qQXiKziea6WX
18aGQWx1+06ZBzDWxkTeJuY3EaUMwsN/NOYXP5yWOgOppi+uVsZdYhTapeThxcESJ0u372X9QGjw
q0uQQ6ruBT73RRt+ioChnBlER41HQ+Glx4jIdD/nD8IMP77vC826BS66VqoUvm5JBySejvIsOXIs
Ar+4Brazg0xytGJCOf3WJoCk7pjZJURCPQx54Wkqzc0/fyDG334gPl9D1nbhYKP56wfCuiFTbeID
AVefLYeYUA9wIctDI1XesBy8zFIdrSluuFpUn0nNOyZdvKK38nmO8J00Ub8P2+EWa8W65qIxEPz6
59fI7uK/3zSWyUOCfYvlsUf562vs3dYRhc6zIpLlwfOpDTGJwXX9SyRBseYscFPVcvKRZ6DEV+i5
i0R1Vvh2v3e0dp/1Gm7Z/hjFrKlmetCpyogRX4IoP7RuuwduwNLDfHa2xIdr1XfW9IN4G1br5As1
9KHSkmPlBpzEk49usnZ0QR4BcpxG51q2/Tqh0VItGSw66y4rSNy1p7JMt7lJlQDbbSi15G2yByU7
BTnXN6y2acLcsxXRwVJaU1ohulAaZA333cSpFrbfwkBTSDtCGNxGc9hspDvdR2H5APzk2Ps3srn2
TfdJZpqD8jMnx6NtENHng2rrZk/ZwKVgUp1k4zn00kPI0h6rmni1+SBVu6sL6i/9x8Kv8Lz3hHvC
4kH4/Tm3KLvhbYdtfKwiZ0fuF82LtyvMR9jp/2YR+JvPFaPkf7B3JstxK1mafpfeI80xuQPbmBnB
MUiRFDcwKiRinmc8fX0et7orrzK71LXvRaZlyiQyAvDhnP/8AwCHpVWbjrYm++fDwM+KMYS4wh1A
rqImMCE6xhLTFQ+e7J5HH4PV/34l/ZvKE+0nFadrclaCk/22ktISY+QFywLArurTxvTDtG9t+cNO
kxd9G4P/ny2cGrgV79okPMcpJPLQAPFIcAnHTeEPH+dfy04+DppXMo60XhUDtr89gMRPlJgmBlo5
y7V006cABzNy/RYaYAq00CrfnbTfjHb7lneV94fHb+kf/9thbHsYvisPWznIv789f9hU3UgKQr/C
EADAbmjvTRRV2KPh5GWuRMpMt/demiB+mnuUU0HIrDZu+7e+Kb+DwOB9YbbQcAiVShMw3hmTY4p1
sB7L2EUCjaAxWTXD/uVx6L0/HVz/ZvHAQXCVabsWbcy/EP8YxRiWNfEqff+uqdRPuIEjeO6wH6zI
WrkWAT7kNKDX09se8wkzqu7coFrnljoY/qvJViN0qXysMTP7w4v9V5qpBSPb8oRNkeNRc/12zXXK
nDOpYMhqT6fZjcxV+FpE+PGMkfvoqHkjAz3gtpOz2UoXoxzaBm8K3ltr3rncLrhMGz8CSLVGGr3m
Hz3fgWpUiHW/zMeo6UmjYOo2EJsmk1GstAPgeuix8w0jvNW8t3GexhVne0p2Gn76DomCgoVkGACu
yk0u+QiRaAwKGJJk3HVAJktCK8Z1p2om2rCc3mI//NLLoax5oXlPOZwktCMD4lrDUBvX4roQufHD
ivQQdUDDljT+ExSFd0w5slXkQqEKo2qfUMzHbfEBn4LKTA2fHcZWf3jelvB+r4BMuLy+cAWNJQpv
DFj/vpXMsY0cvIKrVZbX+5a7eRnBVQ2roAyQN3Q+qf8cxdnFFZ+imDE/0NLB4CVmNFguwGWK/gkh
j5vgUgB1M2mGs1jAwAh5hns11JumVj+dp7qyv6nefh9u2wjaXZdK8pemLECcZZ91h5X62aPHi7P1
LDG+J4bJjuo7Osk1AbnSrE5h/i4CH103p+JK9ohFTVwscBHaYI/4A1pgtw44bMqdmQzYBnnuvRDx
cnNICkbDsjYukaJNoMDKsOyyVpORkBEspwe7xXt3xq1unVCLrg0ynZDfoigdpi7ajG1jc9Sj943K
5cZMNScTm4+V32Kaivc6DkPzMzJsuDkTg39ODBDIGmdD0onxa4sEXlTtUuy9drmLZYPycYx3fI3l
rsaoycvraTf174WBDhG7fT1KTF/s1B3WnQcIpqq83RjZg1uF8W6QuDNK6d/gnFBsMXcdt3HsP3sZ
JNdk4AMvb+gGAMZtVJb4MC8wS+AFkfa3IZjHhria7e3B4p9GVbJD8QA/CyHKNkWZXWZeepzS4ilp
MRW3JGZ/CW90EHN6RDN8yhwETLFlfJPK/mxk/aYvHX3Pt31zZobNuqV49gKDtV0tsEbjByi0cPIM
elhT15NMf968eDpbafbhDsVtONuHsQR0ixgB5qy9cRoHmsX+rGsBvKqemoEGvOOdaS53ZLnDdgJO
sBuStqvhiAKOJiTtjtiso4QCXDSWaBc7TGwzP1v7t92AAI8Zkrcw2EkSGmINUOodeSkXvEGqb72E
HoB18oUYVcJ4WVVefMkNd4tA82iDrqNXjddmzWrWPH1h06lEcXzBvuvkxmQe2MWtToeTOOUDuUJz
5dB33APKvwt6vMfKTjH9Hc9CxheHxtkb8rNuxDMPj9wczrODbR6JS1Cqxcroqge3LDZY7KMQNbIP
bCo+piH5imybuTqoeRBn962NFBmJIqPn4SnveyjOaytbLln6jQ/80qYN4ZysujV0vjZAilUL7xkT
OWOzGDsxCnTSaQkzKj/E6STIohte5AJOjW/BCsZUF3K8pY7WqFbppYc0zD76iEaLVHr6Q5GyJt0S
Gr5nEuFHoo5uwxNVbufuSY84a9t7ydvhTQMqYr5E+dCscPjM1rpGUqC0ipFp/uYH/i5o8xdrHDB2
Kvap7dTrmvKqNYObFHcyqYY3G3I+ihzG4uNnIgmqiO4hWV7alAMmK6CsE5WCLj4y7NXAbaT/DIna
my7/5ey9ZGVztJ14H3XQ4sJb5fUf5sxhXwLSazgJzf051xAOnIntSASiQJ4HUZSnH9r9mczee8xy
Nihpb1hOYFy4WKXvOtLAxo0/mf0XnNpeqg1Ce5TBEnE4g1Ac+klM1PXixG0fNUe3mN/cUX1rcA2c
aw58wwSIabo3ux+3xoABJE8MvsK5CFF7gJClDO+yOHkaIMZw+COtu3Rl8OLr8WpuQx+i6y9JIujM
XzHzG/1bUQzrQHCmPek9CykxBJHk8G675zocTlhrzuBFOKfvy5QYzcIvP3T5ilcrrdiMXyPRnfSJ
MR1UUo5ni4dkzuKcyRx/w+QyqLvCGjaZjdWY6uhpwuLdjPJH4lkvup0AZDxToZE03dqPXUR33CgG
JqFEONHU/Nx8hpyKLgeGIseRYzxn/uyerKGEYJEenGaBRNJR7pdj/WDA+Cf90AsB1tAdu9OFlI5y
Y7aBwqYo+jaX+OOYSAfsmB6LcY23WQoDmq5tEA3yzTDnmd2XXNoovps70tKjOihuEt9+MFl568GI
oKMwWKNoLNqjaC3EtVCd18UUfc8iHOObYmg1CfPU5Z5FQhjjmApf7U1VEw0xLMP3IoE44AStvx/j
3t/DDbyZPKPam8or9kHF2JXwpFtYd6RlMP3ZGI11gyYYZNZLfljx8N6O5rTKSwyq6tYztkGGP/hc
biPHh5tndt02xyT2bv7WCsworh8gaLyO0Xa4I0EDwrxjtHuvOnExpUfH0OWlqCCaWnwBGIxJlqWb
Nn2VOfGuFRyVKLGdXYxf5/UO6LFUWJu4OPS1+9SR77JDC8YV02bPi83cGW/mdZZ7QG0TJIciMead
V2f+RhkVrRPh6PqJuFP7K7WqfGNC/0+oujdz87PAF/1mUVa0Jue9wyyc5+2WGMu7C5wFX1AuKLvB
xCq8zMZ921j4PC0Ef1td9xRhrbmTUZEdCkNuCNK+Ty2ylNugeSrBZ7cRTk9bK2Ke3Zjj0edE2Dk9
yYJJ2WIOZcXpoSHs15U5ulxrhh0/goDjOeN46HsVV1zsWu2uI1qYwIPpQSV8NpQ3ck0SWbjNuZfX
KXTHjU8GSg1g8BQK+PhTtiVlB6w0a6xNxX5YEd5kqCI58O91Ciyraknu+8Anryhi2shFzxeHkw6W
UtwOhnmpogVrw0gc+iK4lFKgQSjVuGJREq2O14Q9mB0tNfXB5M8fpdES1AqVjCN2vGVCCPc0DIdN
uYQxKH59gEUbb6sUH/LK6Y/ciN6GOMofxOCChNgJl+yA+aCPNKBlxaQ4WnT4EWdqvnObHEJZnpzI
Jn0IZ9Ltsy4lojWvH0nB/jLbkpqV1VIaaOgzPJF1bJd/I8bwLTDYycPgfus7KCMh/rl7zNNJ9DCa
L/cDY23cQwWjXmvokGeZ7N2uxFAR7j529BIiyQCtiHPsM5fut1ZC+Ij9IbkpIb9OLBJ8O6cLqO2R
kGnw9EAxwhc2uLb82eWwqzWwTD7BJTI0hTm7k810ztPHpDHIuI2NH7kQ1MzJSfbpF6zZl+qmgygQ
vSUV8Ab6B+jdeCcPHM6dXOv7tG5ZYrRnOB8eItJ4mqX4irhoQP+JIG+W7kwK+QeGa49uwWWgyuCm
EBghtOGl77l9S8O8C7p8pxGNaSZ7kACVbcetpJGvCRkL7m/9WzdnJxvVEqCO/osKdzzEAsllZKxs
FnfzMDCZ0JHnPtUsrrAAKdm6FUxBXYxTbK7LK4i2UFJAH4oydYXZx3vfaR9GENK4rAh41JwI3pyu
ryKD9AqjfOwUWQEwwLoi/iLN5FJ66CO5Wn2TW72CCaNUyEJhyS0ES8Cui7/i+jsl/cLHwHYBAmZi
MKmFnQR1l7vA2021MTFrlZihFHfEWz85bhet+2C8jp08K7osJYVfFNA0dgXjFcf4NsfFndNEF3uO
72VTjltP3UyKdwX1/F5D0HHJfKfOunUXdZ/F0h9VxrVmWM2mnSzYvPOxoJbetpzsfpZgFwzWFMYm
C0MM5CgJVgHWz2bRXgo2W6SrzxgkntCpFc7aemyABOst4Hkxm6Lua3r1o4ZRE3rlPhdkOHFL51l2
P8/ZdThT6gGwLk675vvSmi8aBGsCZC8aT/WhyQ4E5+inbRQPAmYzUxvNBe423I5nMYRfLi6glpIP
MBcPGUR5tMbk8/J2dRNXFdFlcAmjo7mPQN1TR3Hdh6QnFo+DOzx4ZZyul8pModpMcuVi7LjI/LkO
NL9a1yStXzzBJ58GSYVhslNMWkihJ14Ffqa9g/Rdy+H0nM+KSdDl/WrwVH8YPRXqc2s9EQenq6iJ
ic+qjahLVfEoG3C+hIekYEmuamyX0yD+7KS7WbRbNE6CqH2WN8s+xh0l8ETng7zNSIIX3O++pPWW
TD4bng2bKh9nTOJI1fiAJOotJeplaui/4WB+CRP31Ti/Ycnd9vxw6qyPGUhxspJ9H9T3QxVdYuD2
gXfFUo4v89J/dCzr6yRMT9Z8P90kqrvjmItW9smp+zerC7+FkqrNAWzUG8uN+RxYEEjRQPYDDqcZ
vb5ovTH0C70WafZD7renoS7u9a7txbIzpuwUOd0h8KKtMwPWBBBwNMqpAfBgXKhtmKt0FvxZ3Igx
xOlxOvKb/hyV9iGjIzZDOnzoSrkLk5NXnuOa7DrAlX1FkfqqR5j6j3TNSQ7fh96PGhrTk0PL4hGV
VnIDeQ3H2+xD0sqYCxWozYPl6NClZAVnC9e/ve6+u6ba682uZ59c3mcN7ntNdq+/n2jTe68D4Sez
Y1AZqR757VxlX5S2N6J4FAlKmwFhslgCbBsRJLMKOrPH6TC7tdsT2VnHVg/TSA08s2FnlkREXpV/
k0TDm9Jz2zx5aKz+FPV84aV7pnd+1WD+9WSMk+IRPuBLzJXtOgh8qRM/Mr5vhiEKnlrtWwg8Zibh
qUBz6hrRpV+QQ8HsqkVBpnO3ldFjMQf3QQmK5mwWtztMNUnGTN4P+lC1IIBJOz/gIbJ2WQBuoF7i
W6zI6GSpm5emvDX4iSZO1Vqct4Q7gzBXVjWvtPHHtw4D5yi0boHfmYzyErKw/HDs5qjPsKntj9cK
WT9kKeQLfO0rPa+q2W4q6t8Ycz1q/Fsj6J2DUQnuY4vlvxgjT35RL3rGW8evFlQzPebFE/GrMN4y
soX1VsxGel2jfml0j0QVH9Fl+PQ5NVZlVRa/GPqoKsLs0V845WzycfXYpUY8J8ueigJlYODM94H5
LJLxHJfhJXHTC+ZN557CYjXayYujbeb9EAXPc7JMrzjuhFhlv7vWoQPyoxmeOQU8gtr85RXS9dmO
oK5VA95UnrdNstLbhN4QrGSxE7qa8GMclTL8qP3g2DkMQC2seQh7YvLclc+zgxqSzFim/C5aQKnK
jYjmTy/JjXWR6oDvFu7+FA8PgPn3FG1b2IdM/tiiSmbzNk50QePu5gaz4cLkJia19QYXNHi0gHCN
m30W4oef+Gu/oL2w+2+wL9Zhjp9yx1aRdvzJjHpcuQ1zSn3/TKEuhg0mREKSDTjqgYccUDSUuMVc
P60pgNJsY36NA7DXvH1RTfqZdDNGvMOuj9tXZfAtveDQ4N+yytwaDUuCD2xofLfzYBspyiIuniLZ
46OYwk5V2AMbHQz09rYQBL0ZLZm8VOru2D/4ESV45b2bguFwNaKHsf10Rw316k7DObXJ22mc8QxY
RUI7rccSx5upbWh9yvgTgjBuWXLYBjZonILbt/gIx1p72kgz+qp8+4CZAEXk0O+AhH75fDzD6t/q
lG8em3DeIjbmyOShc/jORkVKlcv+WsT3LMMhaamyz9E2npEo703yNjSTHidYY10lyXua8fzhnBnr
hWTpppX7Iip2OCACyfrIWIQLmbFDNWGGRCVdPyp6z3WpYLfiF80SWXgTPThPEfbrBO1KZxi/0jol
5xoKXsuUHWYaloFTCq0QF52t6oKN22jTeHuYkHE3h9JimuCr8YlR6EOEAeQ6cphjkz2HIkwh49VD
NlSA3BDLu6wH/Mn0y1U1Xs6Yda3KGth/HpCiRR1VhxXlwfM9zjeHMiTEhCl2cwgmcaxQZK0clyaM
+9/clRVhScofN3HpQ9PISmKIp08r4wNDHMy32QIp05f16vrrnSl+qtzsvfBlvu3s8FV1xcNAHtdK
BFgMZX7LpQxBhdTAXSKE2ExRcIcxnbVODXtalxQJiQOB0C2yx+tjMNOAlsMsABNaRs1VdcAovzzV
hfVcL+mwIdh25aN3Q5SBhAPAh+o2UtVhkeO4FwaDhShKsaciA0TIbL8UPgs/KxVSwoakDESF2yoJ
bq87Pc/sn35ar+chn1F9tHiPd97KxZWx7t3pngh1+j9OVObME4WzMh8xosAPlmC/NkYAHputtV5m
UKwUqUxQ4LDTG8fa7CDE9GycJv/pGEhspoCMAQdiwOIy8+e57RJucHBj65jjkbGhbfjMjM7azKNY
K8HlVLTUOwXG+NlIX2PEwImsDWz744e8gfJqEYsTOu5WAGEgAtJHEgChUPg2mrBpfDe8wEqi5AHt
GDUYAw1HYxp1v4ZBb/4giLHYVjMudBxwXDR5Nm96D/W3mp4jX2CzWXU8sT7A88/4YCBG8gU6xKjQ
AVnxvCV96hAW2a80UpspaXaTij8Lzue1Nc6ntoURVHvm1oeKucZ5oCUsgUYleO/abg8HEn6PhTiN
U8A2D8i/TnH86U8uDOCezVKXOT4QgB2FKTaWdO/tAr2CcYdJA1MjJY9OoTJ6ErawxRb5638VS/6B
ApLM1/khEMmHB7d6IDuMY5iHw2j8tWl+kYD2eT3vowk/kdlydm7GhgHWw9dgwfyppTIAidHYqWci
mYxJy5hfTT/58jQy4ojs0zI4ctxB3uMIsfMnscut7LVP00+n4diRTf419/wQLyux8Ksh7FvTaVO7
4Zft8sc+hl9T07+HHe4mQc4mLtLpNfWmX50jz8q/D3KMz9NIvLYRB1DBNBPkHMnb+JrTjVyPKbLl
E+IzPP2vvXg4x648ej3m0Au19UScQWleoNLn2+sDq+S8cUT+Gk7Z52Qmn/2gT0c+2iog2X5w4l+x
B225t7iywmI5RRmPNOwpjwl2+9KvM4VV7k5Ho9aNR8qSqEwyoomERU/Ew2ndF7S3j34gXouSPity
3kkB2cuR5+Rwvxcmp2o5c7kirBFfnYW1BktuErNWQiDZGQCMjJpgElymSXPDZlK/FInP3Vb/UGwz
xtWQ5ZpydDdH+qoZ+fTt+ComQH4k0TiFQEAKiDNHqSRgpi4kuY/cOJjpf/pNQl0OIsXHa9W0Nbnz
LXgdTdo+wR3roTWX8Z7WAgh1NH71DqpuxihCBTlGcKaL4YV1NwxomoKA7idSuOeTFnJMLR5HaPFO
m4JWEdMuvCdgXniMrgC9knVUh49zOTzkdfbLNbx072rrHk5kgbEq0K/xo575oF1DGHM/Id+K/RtD
Emej9BdO2Ln7DG+wPjdfrNnYjMOI3qkJrouDUcnBx45mxRyRtepDnse4Dq3I4m88j5OHAdN3JToU
JLztEunYWskx3iPOZPsb0wm+xic90nM/2t+MimvEq0kqN8Ea9TTRbPuzaVqQCJ3p1mUnGV7yqQU0
wHzJKrGyBwft+YoYvqOT8vHK5pI1WCWIWtBjc61wWRAJ7QoMYvn9keIatRCncFzDYWlId0w8Xo8d
w0p2jOSjFf6uLVE3MpW5nZTx3aViQxTYTNx5sxMzpPKYTfpi2nkji5Ukl3d8/+TC37ku5evec2nM
upZLw5L5l679GODRS3biLMzxZ28jrCLajCyPhpvZmJN9RVJybklO9IVDhpAifX2j1yoXnYGCh5q+
xlJ6oDUGIF+hTL5cvMIx378GLnyWTv8E0AW+pE8i30V+HAcvHFQ4a3Xr6yqc8RzkhE0+1cwi75Ix
gOAH4pEPR1umn2TuBChb4q+sJuzIKMhpnuKvXuGfGIKQZjEFSppCOuuJFg52XRwhdudswOMIQjha
f+wV9P+39aol3ABz8RE0OGcBONRXzRJ95d50vq6I0dw6FtOoLpmGfdVxfhX5Z5Vtu2rCGbQtN4O7
qx0y1nqDSwIcUG0ZSNh4X21wUX51c4wlAgenV12VhSGyagH0ZhvanVn5x6rzd0NvmkQVpNQ7KdAM
ZWy5SYyzDKd3z+d4ub6lUnty5AzYkiz9cvQPM5CrYONHGa4DbxMJ7CDbG6NaiIe1YnLHymybY+iH
qglyf0HcDx5LcIvi3bWAtAPrDlt7iH9Ef1x/YFjU1c42Xm2cVlYV9jIgltS7IWLptlsYAy3AsjN9
wDK4NEMmcbgL/Jk9kq6YMIb1OOeffkc939rxi9sMdzYYF+parFoqj4K/fTT85ed1Vesy9vq1Jss8
YDJ/vj78zm5NvIK5ARb7qzGRY9Yhe0y0MceO6teRAE7MZceslEzzPfjucXYa8hNs4HMEmW3jvyQd
c7cw5nwKHLHGkj5Zly2hKVBifqLV0KUPTwwR3LcojNsN40TzlA31QbGoh6CeHqfQ+mqjnEXf74Om
KF/w9OcmqKFtKsKs+wYFTTyVt6AH08oYvHmnSucU4sS1bWx1lPTA606qeG0V/QeGGfM6dKleU0t8
t/twi6/OshKxMd+VjP6SrrhYE83TLFtWYKXeFFrFJSDHp8UpE0WEv5Zt6q/mtHj39UjRM/miBQqC
tfdWLFF6U88qXa0N0JKtX+b8EFkRLQ+TZRlQfmhubOtlGGnWHCaVjUNUZzdXc9xa+C+hYgote4Gl
No4McTC89XG960Vwo+dlU/uRtfh9Gg5X0QLiQ0i23UnEYMwN1h9Bd0vagLAm7GB8UPggAIqt4OKx
q7FpjKpyV5cBYjhxBjgkWgpxHk91emAvfTp+votCm/HwiJ42m9YM9Hd94Nz7FZPGLBb3jLpuM9jq
rOQIqBcRtjBt7tRcdDAT06NlDp9LCnA8I0gyEg6KtIshZ3TyKZ3ix8Sc7xxvMvDkMB7NGlNJjtTU
5ksIjpxmYdzmzhi3AGFfx+CByZJqfRPujaC1GM0bK0EA6ulrlmkm5bIYvgmsA3hMLErmjsT/jIzW
soYYwomZBCxatZI/E8t/dIxhk2cskKbEdM7To3hPoDb0aU4HBIwVWUprFwdMPKcxeG36xxGZFdnp
FK2h8dLH/i2SaeoGrOFGb8AKsjEu6E1Oc0eB21ta5GJbtwGz5ZUq+DHwXgiobhjm1Mc8RQidE2+7
KTHj4jKKnhIAm5HeJHeq41XYUleEJ0Ye8jzT1DHymPyJm2aaXLAUusbr5IMMyWHtRFq0EoPKw5Qo
l9b5a7JlG7C4Q78Ntz0ZUuuM4KTrUeQ5H3YSmhDfSbpgurxf4hFtoH47U2vUm3aojwUaHNISE6bt
yKKLIvyY4cZtF6979WNLrqS1yRKAf1nxSezCxzwiL5hi8fwM5y30Z7UuckaxUcB/XX+rM9IKSRfN
plzUIU5ckt6yX77DvAHxAbpfTFhQAnHIt339vdURhoiDLayC9WlR2dPBcWn+LNTVi/9r6N2DtCn+
vdA9hdCywQXeeg2clt1N7jjnKtd4Z5zALM6+NAF60EqjEpqAkYjPMOIV/a//iiT9N2KJf7E3JAtB
IR3xHVdrOH63N+ydNo1KNwckLmlMGOTTpBEiqNBWrjQr4NpWAAj+97/V/Fd+D7/Wka60GEFC4bP+
zu/x0n5JF4m73HWyvFOLfV4xAnSWZ9k3xwkWr+1V2eovvvL/lyH9IYnDIgoDpvD/Par2sQ+zv3uQ
/uc/+U8TUu8faI8gpCvCnjH61IG0fwmQTOcfepZGiC3rCOqnD1X9fwuQrH+gBHAxItVCnKvK6P8I
kPx/8DcF/1GSgFsl7P+JAEmyVv6Z98gIAdGBRO+DEAk66W/sPErtWRLpjoMemdOajmv29a/Gqx/q
iI31T4/l/2W78FUkhDTh85swKPyNl8a5oGSS9Ihb9flUJBhbwmF2MB7CugybzZiSW9Z/2i2/K6zM
6291OWXg2UtcGv6+W8Ki6/wuJEjbwxdpjiBcALdDA4ruwzK52H1/dGfvG3LEG7+abpviYDuQBmv7
vfErdI7wXv7EvP2d6vrXJyJk2DS1AEVpLurlv9Qn1VyNDKhbb1UwMCBpYScs/9DIbFlPSYQBU94+
9LHumwfrZzFWf2KL6uPhb6+cR+/g/OmwIiWLTC+Jf/r1ZWA5Qw7uu0rTXnEduujNzeOykEk2iWFn
QmvDMvRLjsm5qOxD6kXu3SDcr//hYsCrUltlosEjkRmF3t8/BQa7ZIT2GSWUciPGTdnPfkqnrYst
2PIQUc0KMlv/9NVd+TvH39TiPX4zHHrHVer3szPFGQPqwQCZsfHOCSjfetR643qGuOHiBbkLmvbE
OKzrT4ZDhTmqaECEhcdTSSWIfctL7YL7Fpb7Kh0oI3/VKE4qDoCQ+F2ZhKJZ7XhAXQGXjhhDGgmn
IMgx8okLN9OtZ1URzhgFiXtBfEpqVMctDviTgaz1qpXvBUXqldkB12ol+2reXJ0xurTRutXT7LXr
fraXQwbTb501BakWlncwuvEVDbFgLgC7xwLXXdB95CP8RGxA61XpNS1oJa6CQQVxhGA4b7SfObXu
R6lQ8M+G2g3DzvbqfOO4636gzE9AbXa2Wx/rvIVDIDNna/Te/ZRV5u0IIr1yCuydlslvd1FZnxAs
zJu2lF/Qa7BLXBq1UxMVZ9r7t7lbPy/waHbhSD1X1G8WNnvk1pH3nNE1miMlH87LYJNlCTHTsolk
1uQ86hzsC7P4kCIXwpy0XbaLMM7ICr213cDy5TK8K83+Ia1retkUVE+E9X1QlKc5dj/asIzWbLHm
UdbmcR6Y5HtzfBotbSc5lyYkERJzZhxQ4ujnYHjTyQpMEqmbADQ0CHcyzYiJoz1tun66r8eZZkIU
R8eDzmWNd0GVKo2E20dobsemJvbPD/qL23j+qu2dUy3c+STzH1h+DhtIYx/46FCLW8ZnXlZfYiDu
Y3aqYDOa2csQUFUx9sSokRLRYpSINWRcOfY5iFKsoWYu/LD6TEaJlVvKHAbHm72XxN6N52XPykkc
vA912ImMNgSo7SBLrV2za7am9qxoq6FAVW+uyt4CreryjU9qB2Ugiw0s/s2wmYkCcyDkzvARskq+
fGCiAlVWtzwRGaERIMNcDzNVTmGYy3qMHW3GnNJIWYrxgy2XAzbMp4B1eisESZOMQCRWYg1u2rQP
upCczpoBytgMQX0XqN3oMxEFPeXLDLK+yePuV4ar8q3jPLLNVnap3EfVdPf0TtXJrcf0oVVbOzHh
jAoYbDKYdnwf9yTC9rGLJ/8GE55LkJUnIRXO2aRGHoaFmTdhlc+GGOSqCu1iL6Py0XGZRM5yttdN
i5NcBlkMqs8Rm55mHWF6tw1nvJwDfMzMpZCMRSRhx10KgF5jDV019aOTNNPeBdvNoQxDs4Y7gE0j
UzOIS5h8dCUmjlGyUd19uLS4JYeWydStQ1mFiY5CdHLIUVJUjfWYguv2RpntfSt/iSww+6I2biOT
j5r3E/mjYXuMC4ziQnwEVr2W+E+JW9w0Ku4OOLNAevIZH0Zl/jQMMeHcoaFPCcA4MTm7WupIA+2t
Wk56XF0/uoHDo4t+1CYkUFWX3a5pA3IBGT0fOAJxwXbpq7BY2Uy55W5nRaSW07rIO787i2dg90CC
kQUC+ANgLN5DPfI23Si6TQURKwV5LFXZbSGek0nUEc86Z5HcpTEOttNIhxR5IONmfe5RaO6CCJ/M
0SS8NcUfjUWFFZ0kUnEXx+njPEU4BymapSbs7swi6va5MeI6hhVYaODVUvq3SYwP1VBNH6L0a1ST
uzYhhZZIuLuFJ3iay29mw56zywmvWq96RwnzYbttf9NpSMzDyqBrLLZGeHBMgn/ztIURFdHw0ZwY
27wjyjAc8PHtmnTtIczburT8+dzhbaUTMksa6DRDNMc8y9gWsbjDTxxY1r6JCwCaAdkaXZhMITPN
d8XMU3TNBrOzquGQ8xxQxaE95n7wuvD+tmUDF89puTiW2EgPnlesczwRr9/AxY9wlcjF26RqbDjC
k6dFNTAjopChkp2+l6oJjnb4feJg2wB3IhN3wEynDEcrvya1bwnkvo385tQglK5t49Ab5FbmcG9M
M5IPqVCnZs5xlkBbt6mj4H5WCxsome6J8wxPWFEyhw3dLRhnRZwDB+eU96eyd9f2wjEfMhAlHMhv
b+yCBZJWO9go8UNZsk+wsYVQgDlsz7zzYCrKHASB7skP8NbC4CZJ5jur7vy9XaknzXOagvCHY8bT
Q5lvlD+w5WKih6augBAjh/wuNKwX/rg/zp4e/E/ccLBAiXQHzO8nMd67RnhQ4VZ0fbc1uCq38Iu4
YMdoP6GI8QAHAoXjcxI3+CXn3P5zmb/L5IbLmz42AhpyUPEBMLT7kSZsrYbpTjA3vVYKVd+nO0sO
d5DD+O0+psrXn+E538NmijdViKNPR9omCAru1ItklQRJw5XFnAqceHok9i1xBVxNWvwytU5daTpb
3Jzxwa6njTUu3i5v8aY1hPrlpJwtDs4ZfEXWB1la54WaHpQLKHkR9THMwYp75X1mMob6YnmIJRTQ
dlMs+7D1xAYSxG1sobvl/hxhYt3M0GuZZ5EcimjmxxR4yUGmOyccdu2Q+HvZ16fcqsZTNXOc9KmB
G4+FJU4zktkkyieraubbIZNgsRgh0kMczXqRh6UFCLJAgHf2fGe42QZH7vrYGxW0dJH7+6bv0QUW
sXx2oSgyF/UO2bDgOKaLjQI7sFVhA/aOmWJILtrdYPuPhgRySC15DKfuObdm8oDmeeaEVC8deYA7
qT77PAtufMbEaGaD2wkDsn2dND/iwMHI1NVUX2hoUE0lnmjRPWXmcOrlsKmZuW1QEfwHe2fW3DaS
ZtFfhApsCSReuS8iJVGULOkFocXGvu/49XOSVTHTVdXTFfM+ER0OV9umSBBL5nfvPZdScKvDrllr
r42dfWcp7OC+7GjhxgPehJVcDsL8jC04R7FIGxVwbPd6CdCYxMs+b+PS2rTZTOvPlE3byhF3cT0s
S1EYJ9FFp7iZv8iXCBT7lHYx2tAmWBQ4dilIw+V+1ieMC1PwMaY4vuKg4NwGEK61hMhKj8G6UQEk
wkAIrCi4D+hia3AqgUvd+sUw4R0OtwGtbZnj/yLxeain7l4K/01vcGdA1fupNy2JCKFmQSUOQvw+
IJWGradr2oKH66POM7oMiCyhnYA5o0zOV61yLvVysqdnrsdRvjQrdxPY3s67wRNGgpHeBIgqXw1t
skako0WZ+rq0s+ixa6s9nWOnBowx4RqDMnp5MkmBkV+h/62djG1QYtrRWBQ7zfRa7EGY8cCM8YxD
1EFQnC3jQiT6jVPmuWgHfAu9sWtJ5BWqh2+K+kdmtesASl/WrQrq+mZq+2wV56HGL0/nT8nZjtRY
Nl9BWPzKcx5BpWr/CyK4vCEe7IKyuhwyYujtVfG7ag10iiRZZ7H77lAoWKhiQeoFuZknzdHqWR3i
6AFTbRH/mTaJlj2Q4bwUg4fybaZn12jOtBR/6BQZNikG5iLUo60NJHQdYwcE8dTuCmiplNmCvA3g
+ICWbCmNT3UflERUHxuA6INJcj+07xtV5QiY9uCqckdw/XQl73RAtTXAWkuRa7UShE0MzFZLM/L7
48YTxnuDVdwBemvHaYQHnaUbPdJYh0Hj1iBytQxWbqaouQ74XFdxdBs/tJYNXKdRMXbh6+yqyn+L
SsE1Yv1UDx5XUXk1nwyVibOK926D7cWJtokSqNaOIvq2fWitvMNo892DagSqp/Gx61BceChfSrDA
dtHRTWY2n64iBk+gg+c3acERJjDjglrC0FEryjCLyodQcYcd3NkLIPyg7RWVOKrTCzhH1p4Ai6OU
Uto+fI3NetMCNK4HyMZBVFHWpIQsgtrDMRcVprU8YQkcUi0CHBmABqbLbmcNUJMdxU+e2qM+als5
9aS2knUgnEsXFm+14i7rlXNhjbrsFZE5Bs3cK0ZzqGjNluI2V4rg7MjhIyeCldV7eyZJRZZBrOxq
Ws5dtnDK4dkKPfYqzAXrGx9akaJ1kNEm6OgisC8JiK2l9GMBdZkLJFFIzp46xTCZITm+lGX5EkhI
vVYLbzaxhLOo2nXLwHQJhWzgIWYiifjHUpGtJxDXCB3MlDdlgJ0iUwxsMzBeekXFzlGuNeCO7Egg
ZrO4mAFRBu+tommbYLUz8No4K04gag6lQVF9noqdDYh7UkTuCjT3oBjdEmmapxyM7obpuq7v5YCN
P556mu31hO/R3UYDex/F/o6AgEOpjLfI9NMyBBDOOf2dEsM2FDmcmkX4FYomboEVHxVfPMSdsmJv
hZYKfDxUFPIQHHlbwCXPquzqEgc7Q3f+INoGoZCRcux3Z56AV1by1Nw72cn0h/UQyWEvfUFJPHHY
vqNHxHLHTdd0wz7gxaXzlgx+uOkbgoCj9z1kQX0M2qk+3n5nmnuWZjleKhgmbFsRLfFmIxaxU3FJ
h835prO6T6+3j6ERvyT+hgXFR+VQjZpfAiF+Fl4PzwFjCvaw+iWj/nUtq/atFRIfLIMELwARX1CK
1+FWmO0UzL5O5TKAhlas0VNwncszBZh8MlLzUoJXePZgpqWqnKzOcYT0GQTHntJQkeyzfLq/lRFY
/Yccm709vbvu0Kwqv9tDnOBml/fnIQ3fA494pBFNeN6TPlmRYM4WbdetG+ncZSU6xiRHucV+RiNE
fTB8cjXxQyzHz17u/bK70sTBZQzNTJfx05AlzwPW4yHYTyarJw3/yj7ngRpXbC1rpg5TrYpEGpsg
pVbfVWPurZv2WOrd0zDJkz9JuarNZN5K54iLeIUKBWSoML6HYeOarN5rui1JzYU55y5LYWeirCRw
N6ntEFHjI3GtncYqPhRmxWE3oh9NTYxQn6QOp4y7oj2Gd7lfrDWptUBVcO0o/0qjoqZeGHiEDmv/
iDtk59lJfYki48P1XWvpcr/gr5evc5kF9yxW2ApmqEJVUO0Njjv+N0ommFLso7j7jEX/Avc75EIr
38yWlKTRE0006FXVpLtCx7gjcUc1Y61/aNT4UX6htQ/FjBxt1EBT2gjrRVNMEyy1iYeTn+48dbub
85ocjQxh5qjNdFXu2mTkb7qn2O5WrDf7teNIwnM4M6wxGJWjD8Ns94DVeeL8aZttaiUXhll3SeUY
z2ZENDAM9H2ZY2gaGvsu7Br/WI1DuzXaHgSxNz9YtXMdyWBvHHOSW8elsh7DTre2StPazk/F2PRr
ZoYxT/PimAyEpAc92o0t/XSDby1bv6SoaSjJ7M3Bvhtk+7PzYwjocslDHssX9kOmKlqA74/iS2H9
CIHpwAQJ8WwGNPgOZHbDk5Yyt8Jw5w52eSIt9lG5zrVw5WnKxHtQ+t9SxNsqhZZe58eioG8BB9hn
5uHAb2WkM3D4cMJ+7QW4DlufacSwor4Q0U0VKJUJ5wK3OKtLmOF15zSJURl1DCppvyPcKkAZw0K8
d0Jjmwz2izMPMMrznd+DF3T9ut7HmovCPZDGrdc2fgV3ghmd9ftM07ZpVhw7v98ZXJp0uH+Lvlu3
Fe2ShXnlts/mOv/K7NpZ18Imfs9dT21gO6MAGBL8sGcapVKWfHomT0An2H0GZM/Drj7ZQ3ytKv5c
s8NdPxmofqrLADf+3IcfevSaMFdfpsMgdzEdv3b5HWZB/2xE0jyp/+ptAzIXvgzZVXscgLvJCr81
SI1ogdPFCaeHIBXJOoY9DFVsy3MnXuL73+Ujlhhjmt/jJjL2XS/2zJuCU6Xl413VZw9YMxWIEFiE
JS5hNWUb05zXZppAk6ojfwnsa0PR8HuDEEe8nmqZyj1AJZwvbszKC4v8ug15KgMFpD7Idp+Mwn+X
df09UUu6xKfG8xcTeOpMHy0gFFJR8weeltegK9mFsuU64dPlDBxW3MvpFS4y0u0EJHj6ZHN1qhXz
NfazT9pMWRpwHdoTXTmtWdFy6H/7envN0u2ISbjvNUFSuXvTlezsh9169N1hy5jv023y7zjFwqce
Ne2Dq/48r38mTQY80NiGpvEyena+EmP0LWcrXQ40Ai+kcO7miFvJKLx13lXruraPGl9767Wn2l5D
Y2Ikguapb4t+2jARvAST2kiwWmM7a2SbSOZMIyAWtJrwD0kQEyECWXAKNXtivtH7+7lvSaGcm0ig
qAMOuZuWwzhTwUovzT1JxWfMWPF+VMEGo2wpgDDD4mBhgdsKRWTGwKzt+rC5n72DrlfmEVTwqk6m
8ZxF2DW1rvDIDGsgNwURwEynWoUTag9dmY7GkttCnbHzjGAi23R+1W8xq80wct3FAceqf2jWpWij
Q9nklKckkGy5/a1dFeGjh+yS6c0v0zSehHl1UiZ4bOM+Ag/28xQxdpKV6R2yOnquS/ugCdZrMbRm
h00v/Yw4eNzJx7ObFWvsB9u+w0WammzRfDO4Y9O2wHvoUFXjfAQN1ofUDJwVGjMW5nfCkIy5w3Ev
2oIYR6EqRAKBSW1AF9f6Ny12MXVIGR+O7UxF9E3BpoaEQbspfrHEIS3viX4xu97FJpa8TNQPGNHT
9WYgxd+xQJjMwt0NlfM4+cMmj73y4HOD2IAR9d/CmNnFYML0xIO/53F90PtyOpLeh3Js4LoOkj47
iiL8NsZMrimqF2zM2LwD+KRS2KA+QVgAZbEOholpYvnpA+K4tJIUWnBXt4QBHYCzkHt5o0GerXsB
gz3RUO2H7DNX9hwSjTV+tzBRy419qMivPUi5rW6PJffpeRN3PG/jjO/CmyDf9m229kY2VsaHnau9
xMRXKHlYeyb/1UkP87+KEpYgOMFyvM6iZLaPr8hs9GbLTY/sz44WG4cGmw96eecqTPdhhQDAJov5
z1EaatkxMVzGdYj875lHUqAkFHpMjDIS1FyJHPpDjiGjdoDWgeJ1OTqreOK916pdKfbWGWBpUgLJ
PYiHI1ErzIRxSheEV+sMdq1tq8fzCffFp2PYezcrHqvcMNdlNePUiUOICHhsiAuXTPvYTNj9Y5JU
dL6Sjl7qHdNeC1/sQmSzvw6A1NM+ThkT1TMzNgd3lj0HQg6kj+2zo1l3N7x06JLvjturVkY/jX4f
BZwq08CssckIhGr7urQ+q4JZDfx8HEFes21zfd6VNrsybruocG40zSs+j3/Ko3yXFDUJJKv60Gus
GerVTYzMa9MCN0/YQltbCDTgqxlbTuXISYAlirS4cjwxdiHvAYW+IarOHQhn5sgu8XeCci9O+Dlf
KrFj7EkwxfCWhgrB6fk+z5l83trWbrrf/9sI/sFGgPAokJ7/dxsBsPiu/rOP4I9/84ePQP+NfCEE
H9uAR2ryWr+7CNzfbCkgm6Kog3ohgvs/JgL7N8A6FjEEG5In+B3+zR8UU5v+UxfPm47B4Pc//b+Y
CDAN/NWTojMDNfHBmNLV5d/ZaVpGViPxE4LQbUrTgPXYhx5wruo1S9udGWVbZRkuTfc+o440iFkp
W5SfIFDdOYVHwzUYbXOiEZQKLHpJWVrYnXv2A3oGbyBvML4M7O2NLpoHJCtidAEcPBJMC7hDqANs
jpzswxzdszEgj6g2w1YGO5Yta5FZj5pDsgHbMK7niu7gMPpUnatjil3TrIJnTGOLSkZPsw0l/PdL
afY38WRvytH9MEWJ3Qz3my2LY/Rys1Ap4PDgp6e2ESSH40+U2yvdGtfbJdhH4urAXzYGciGEt6YF
/PbFLFIonAGsaZViC4jQNG556YRxzPz2PqFrcFFmkL8xhGDc7U+KHC5t7VppEIgVVr0z0E2brdka
732zSyZ2pyU/0oncM9KJajbekA4rFoYSiJI0eaF0MyA4TpU2GJOA8Ry6H2JY2QFFn0Fq6bh5b5x2
x+DTZUmwqbRhzS3tzgv7jaYNx6xUdONAfy4YEIYMJ/l+xCN90pQt2ul1YHbqaTY5EL5Kq+Tg3b6S
mYNmVP7WzrWX0hx2YYg3cqDhtGZQGM1Yu9SrWDyVjE4Qx2GKEjWDuayt9mnubexkTBdtn/fkhe1r
SjBVHbHR4b7mNDWEkxBmvjafp8YcyR5Or5QN0kUAQpMNr1h0FKvexHfw2/WS++TyJqk3gGn5kPYP
OVf3WTZdRBtfb+B1vWtTahDZDagPZtTZjqa3q5LGwbLMm1qnt044BTNZ8wNnTstKlh+lgUZfdjny
gtMCmk0tjqpZfDN2gZSLhgyoakAs6tVkHjJeNy0LqycnRCcQ+dkS+MuEExbF56yhDMY5qBz1zuOS
+/QYkjMUuLjddoVevtdqTHYAJti/OjyctVJcqxxPul8S90bvoamS3gSXV4ai/ksYBt+yLvexy/MB
b805bJvXsvReLO99EFw0DqQ1eh/AwNZF+TT7M3U5Ig5Idw7uwiyr3e3oNxlmxNFy71MevZpPzqH6
UlREUbyZZjmuQIFkDh/pRjcv6/GnFhcbz8Ar7Vbtq5N4D8qwXOnrEXPxSl1xpPw6Trlyi7DHJrp5
C0YL3AvrWZMz6Hb6q+4hn5ObytlNM5AxVlRudu5Hp5BkiEaO8u2cVfcYZI1Tk82nkLxr4BACJ8bE
+iAntSH2DiVi8aQsobicsQWKRyfbOjga6HsUj5qyLWKbvHD17msstxp4mEU4FYCLOIyc76yAz0kN
3F59hcPMBaheQ/1Vq+hI8jTBL7gBOzQbfO5585q5ylDtZdwshvgzgy7kpqAJ9K5kIIEc5DIXdsro
bI+IPL+3BQv9sVMuEd3kitVd61FVLKgKDC+b1UzrVtHi1cSkU6ODO+TcN452ZlEF88ebDswexjcr
2gZpGxAvEjzk3UcqSijFmZw98H/lKDkNcD1IsSfMxoJjXRiP9TPm4R+3tgy8/L88UPNV+aMLO0Jo
HrbYOuIY95HLW8rVueJqV/XdJa4NcURVNxuMlAenfA77K/sQbgUji08vBOkZ/4ptGFhm81A6KPu5
m7GkJmTl692X6Y4mLPkpQuwwkIo9OoBKdB8w9BBs4IsMiX6yI6V7gAUdKpTiXsHbhU4LZWB/snF+
JAsHrAvA8FIvQnPR4VGPf5UF7zei6o5t6WHQ5FU1WNzaRXJltqXZ87GW6GZOpN0FPKVXIbPqZW9S
sZGZGYs579qB8Fr4PKD4PW08nzn3HBuxWB0bDFy80xQL+3CsiK5ypV5DPftFs/Vd4nNMhoJcVG33
d4IEiyjdw80eXnAyLoP4euuDINGHvGHzi6SlrdFCZLKE5aAjui+MEEvkQgzGrN7ERPZFYZdY/ILa
stJdWfPp3JL/O7Dkr9jU14M1nESaPSVDQyJlZEuiyfw0ypnBnkzeJo6wNmo/ZVu+BiVnuaqR0Ft5
vZUZtHDsTRpBciK0C9UfUThYpHNoJGEPjgOwGh3YZb4yRrBICmtAlmdd5vFD7YafTIthm6hzAZ4U
Xm1OXSPFJtF67iplVGO5xabV2WNoLs70UbAsL6L7Dts5VERua4ZV7uLEf79tVCBPEV0u2vvecGkX
dFgBoClfanLz08CoUV1pGPZXygbRqe5vk+8wS7WPkXW3E2fnG7e/mqY7jmANstvEP9MwUZgSvlk/
Cj4l34tD+qXzXNbMHPzbn7gKFdN0xo732VnxgcDW6ra9VEUmVH8RRaG4kHWywv6rizGKzcfb6ZpP
zjUxP+jkZVI0lK/a4FA6069qx3iz83AfNSN7/fCLzR/PMPV1umb8efvJY5lcw4BhUmRuI2z8rqSO
o4XuMBIBVh6DPAm+3CfXN7BqWCvZ12s/EgTbLFQSE9adCcKj5Kv3MWWZd31n3pEI29En9kCBhNDE
frYqlCxOOaHfsXVe1W1OyQST3dFft970pEXFz6w5N46xc42aYV62pKzrbEpxQNn70Rf2z86I73Fh
LPEs0AeuDPZ4YjCCkJgyQlgfOAr6BoJ78N2Yjw0aHFnc3eDBtbCoRQrl3nbN01CC7snqtU6ooBd4
yWxn7+OgiT1945HCnH3jMJJ3GPOW+RYkWffOotXFoQucUiFWi4vKiHeRYa2mWd+YaA6G1iF3GEtV
IlM14O8sm1gz2W1IjklxYNu+EoG5wURysdkXD4N1UEXBTksSjYm3xtIRz83KMrmYppYSE/P255P+
zv/IHm1ykhIpVw0I+DWiIo6gCy1F6BulagpZ1+mHmFDAQusUUs3RxrzNKV0JzaBq6lJbmAUJ8veJ
tULtwFxfrdns6zmjQip4NJwUFTj6rFobnkFU316Boh58jj4SR1V0a/csT7N0NgUuvG7kryLTT9Ce
e0SMtjA3ts/PKhsSiGub7XSQpTvNz6AocUVPzTaCI1E1FKUYya6vM64o807E2U4hdl1tevLz7pIw
na1GY6NOrYmOGl52WZnmgZjWkeTeWh2+gOcbA7Temp6C+Mkaoreq23h1ujdrf1fNzRYMxKEu0h30
h92gV2tU5vWMx02U1boh69hDl0gJkFbICZbv7wwn4/hzQszWyWAY7rN/bjNBXPmbbT5pfUT2ZSTC
PRUFm16jhLqG2mWaqxbzWutZKz2FIAZ5g9n8XrfFeWKUlnTOKS1spWnthHvBrHRsZlgWOmaWVruf
DCAdstn2YbXuAcVV9DXGARtg7J4EUvJslQ32OXS03TzYBxEkjwF1x2Ly7mC1CI5W77LPCMyTkxL7
mOPHTJaEix/pZMLnlRibUNqnQlRry00Nnvr6E9y5mYhtcYkN7oZ8nwN65csky48aLZK1uEofc6sj
2FYnp0rOH7opLpmf/BjSelrTkXIqfAepqkroP5YY77qdH/dPAJan5ZQyQAb/9dKKgTkPl/lKFv02
yOzhPhnmX/hq8YWgCyHBDrIOt+lkHYyUVMvU0i+jl5xigayI/1FpOhiM4HkYs7LugC/TQdl6VLwH
2A7TGejhxA0boVYQ6Ipj0A1DxQ2yzjj7evE62VwSX9KDmhCRXWRt8YinAHNWzosBQmVNxMJqGuU9
dRcvQwAWbhCktzu8SEtHj7dT6kE4dPU9OKhrXhcOQ6Vk34pSlYLeRyEY7UgVFTluQ+qt/0Whm6+x
+IUTsxZkSjV3bDDr+OjdcYfbhvVr5MwrY8jOaZf94JGOIs5cb6CYigoNYoriV6nDg7U7/BOkewEc
Vs2OeCAVpx2IxAJkaWTh1QHY9eR2Q0UVnZbCUjHvE+CpC2zpZJVYLbTlj8TBmlZkNuVdgCIX/mz1
D9wJ99icVk5f03Q30HGQas5r0Ed3ZZh0B22OnCXNlWfGrWTCQMk++G3xIHAr9N0bMACMtcTWsFne
+w79lkXP9DHz0gt1WeylfrCnoCCiD34QqrW2Q0xiL9RxOs3bWjbNU0lN2GFmNoaxgT03KupkzCxd
tWpP9G5nVNWSQk4U+vYHBjntGLJczwpEEzuDnCopodAjwARacTBTzJCOdUhIw5M3rrHfCfMHZX9H
KHrl3snliUZY9lBoJgT26US3HbkyzTO+VWa/uLjZocuR6E8jeVUOqPvazggAGpDYUWOl3BQaYgrZ
1cJ5Q14H5dhKFmORQRsEisfon4vUX+kqEpgR8yZkKvYj1r1yNrc4ATuqPYt9W7EjQCLtbS7OEKKB
h5MlwaNL431lc57QgCs6zNcC42cxMyL0XQShUKKqgx3Ay63SugMqSvctSshpJl/HElre0YeItqBF
+zOnNq61ZigOQeSuJstg6y3mpR4RPNSNZOn3KH9Tm70tDa+al0GKcxGNOF51zOSMHqxPRjN9js1R
RhFPFR52jICxMPtUK5lgHxZNNJ99K/wKRDs+F13zPAbGlgzzC06ehkjzY9c1FKdmDPt6o3hDTz2A
V1AJR+yztv9uT2hUGZzQdaKbn9DEQgo/h5WhtcjK4EsoP8Wpzg663CWG559qq6Caw8MBrY+vtmjp
DAlui55+JZ/MeFIYHmwwU+Uz9UWqBbtOyrNK43dTjyEFa3DMRMmYAeHL05U/0cXC1+r1N3IGlu+i
wN7Ko0XD2lJZLL0KM/uayvLO1a9957ZgKQ7sJoaVThjZCiwfDsHFt/BF6ob3DfPygx7sL0cPllQd
0lxpj3wtaJ11Vtr7PrZWCTbG4yzBQHkKd4g1WP2chyjd4+/YRTYOU/rI5ean9E13WcGkXKMcQnSG
t8e4Rjx1CSZjkE53DtVenMYo76FjgbrXcSv0cp076EFGjSRsI7pZE74ExP2AZBz9nnWcAQ+WyZWs
7KWKLHCb4t72oSUh2It6/sy72gD9ifMlm3GaMOYCtTjYbz0ohAVwJxruY7nT/fgdzw+r+ey7c3l4
ig6tLsdOOwHVXNIxSD6/7V8Lk+ZBpT9ZKane3sDL8RjXDF5oV1l3Yf8wedkjWCfyg05/DxbGXEY1
k+pWK2iQjNsjS3Zv2ZnVV4tvczXU7T3JVAyNXAgg6Vo098/eGtimNUiCZDbBHpfaspDaW5ZweQYU
Ly/Btr2krbnQvaiG4RQ/dh7ABLOq9wPQ5shmn+SMOPQ7Yb97heIOZSaoJj/OV22LDpsyz2LriN4I
WGPdFyzdGnA7tFqugoB2AELFi9EogIRQzkoBsvgCCfVgAJSYU16N/P9b1i7JUgAZI9hpTe1uNvxT
5mLrzPLXqh3XRRHeO+BTBo/pGbjp2UhonTAvZctTJ6+5/krNHJZzBhczr77ZUVKR6TCwCecvxJaJ
3EsCqs8Ld2WX8uDFdBDAQ8jCCDF6dq7QbzZJlpAudkqSkW1FRCPkVQU8IMaM5hsSHeLlVJ5T1jTH
wW5+NO7w3NjNiz9EjOH5MlYaeB3XYkNY2aW2Hzq6sFF6iPp7VH10w7Ok8mU/debWj8MIdlo5bJqc
XBIJ8lXZs7uaE/c56fpHZioPUo4fUY+yScEos36WTd/SKiZqeFG+zNF5gFi76ezgZJcLLIsxcYEg
T6q7JCTkKRN8p124yyH4rOl53Uaa4LFlI2GAs91QUUt5S02UtxPn2Mo3jQ4JpMBRujJE8kszSiLX
sUsF36jPd2KUh/nFCIhqswVjRcWVr6sq6rJ9oIbxyoztmtGYXNiAdoMhvOc3Ds3RwZpcyLzNjfA9
LKDeJGNwIq2OpZQFU5C6X8nkRpsuptx7mp7gxjxXbofpgf6PZuI5CSGnW9OPfjREeZdZssZNYYUI
JMWj134kmn1X20iYPm4sbtxMPet25n7ACr4w+CRlKN3FDKYbnxeWNxncG9i8Pcd3Fr5ENAtqorFz
jHPdH04S2aT2f1ZTcU+v3qNtFNzeGd4ePK3i/h7dB6WNYsvgg0fgC+s6DKQa42sRX4Y6OEaptdJ4
KdtggUYkZmV4mbZJaccgV3zv5h/+yL0itvEP1Bifp6ZeeTIzdmm8D9Cth8c6xSTs2+JaVlg8QM5G
a+IkFLJ7+MbJFen2z0lx/F2nexVkq1esH0gdOF9+pn+RaSay6+nDytWdd6PEbQ16AK5E6zz1clh7
ffTd6dlb0jFyAGMI+XbSr+w3LxUbKJgM7dEZ4MUa2p7rLEHRxqM3V1a25Ywd1zMRk3XeD4+jB6q9
rK0fZjKCi1C/hGZ/DosN3plLGkAol6ONosZXNWT2ZcCNu8hyDL2TSUglaT17ZzPZo5exO9iR9eW0
BS7joX3SHd6Z39snytLiM2TLBxPz+ir1BnczSjbEDVZGrFjajqJpAASjCci6OFrW+AAmKsGip1FR
qldXyzKDs+Y5yWIocDDSjCQZcPnOKrLtYeuT1LIn+VF0PBIrhlHDiNc5ybGI5pDmSnCGC1ePlrPf
bsOw301Rt9aGoYTx+RLlJXEegUCbWZ/gaUq55E6KGbVeTSY0M1TNVe02Lj8Y90nSD/2mnqi2qIT+
YrBpELQbL/RhRHv0TfvODqIXD84r0DBz48HrwERFz27dF49j25/Ix8TPZXhKSgKSVi3DU+aH3ioI
c7pIiCjO432b59FGazJzYbc44W2gIztcs++0ZxjR05BYy4B/DF6BaVCRGYumT+4AxGKvGLX+HNR1
f8DAe7GCbNvrg8EquPaOzGYeDAO4SGWxlNF69y0JsApmwR2Mdm/hpAlQSqOUJ1BUwKGmHl8q3cAB
YYiReLiy9P2seKqqIRrv7zPrGUiWY/0tog810Bdt+6qGSX4pDiL2l7dCVQnwdQFKGLdmeher7V/G
fHVqGQjFRk6grmeO44bnNOvs5W2CUqAS6zIN14ljPOaz9hZVUv+H5OrfCjak6+kuKUXX4Elh/bWh
q/XlpM+z0BdZZ23ihCdeFGrrIjcw3KTcXczfI6L/L5L+g0iquhstldD932XSp+gr+kvc+r//1R9C
qfjNEWSMPYobTVs46vV+l0oN4zfP5J7rWYJ8mGvZJG//CFxb8jcEUpsUtDRt05Du/2illvjNVi9F
wl+YNuqr8X/SSv96LsFf0UkhW+hxhm3hB/xz8LUMBHvqGhJK1IHoSgnsFNMj6zKsh3H2Efp1sola
ayumbFibo12zOpn2pY5RweQegp6H2aCao4szft8IUP9yMP9NRtv4G9PAs3lX5MEt03QMx/pLOhgC
DpSihJ/B43nchObPOanjfVYlz30SP5TkwxieotjpJovvOcPbVwfdQxBjCo7USD/yA5LW40djIa5G
bkE5JCX3/3A9Gupd/CnDjNzt2qjdLm/VEPpf6noGYmBtP8E5AwZnsWi1kWHNo4H96iEx5X7KrZ1m
0d/uTuVnSoQaiu2w7idNP1RAv+cmkPSjYZcse6fZ/ucjaP0t3u2RM6dPiQiz0sINlb/+l3y1DjNx
tn2Gk7bOXNoKXQZEWo7I4ec/Rh+r0BhMNmHRpiCwKS4lrR3nsivCfZjrNnnQbDX3pXkX81yqI7np
Q7p6R0QGrDHwjtLJhaSfs65PTWow4yzYarlGMz3DHbCryIPV02gmFxlbkDxAo/5Det3++6F36O2W
6vqiK0nqfzl/+8oVru9RHu6VA5nA2novbIbsMjfWCZDg5SRqQpV+lGzSqTDPwK22whuL+94fnsY2
etDCLrjrWFesoJ7jk67sq0GQgMVsDig62NWeT0fLKE6VzTQx8oj9GkQPtgVmRGbPdbStCn3ruRC+
KlBBgLHnjzZnyBw7FtnCLrrT2EQTncPUnmAfENArZwcHTMxqaBEjU+SPZJP2edDib7PnbI2z/R+C
5reSwT+fnx62C/ANhiTKYKpb0L+eA1XYe6PbYiwzSzJ3GWXwbl5CRjnd+g3kd19qb52m/94AribK
8CHOOSHTRYAqwuT5dZIMMuyJR95oBBtLFTHnM3QaqXrNi2kzTzEd1pHxGPrsFqSLM0po/G2bHenM
Px0jtLPvZDD2NwXqP5/j/+YuoZ6HCkOic280bzH7fznHnckTI964CWGxW7VG+ili6zGvsk+FJBld
3mJSMljERErLes0vSautGsSihZYpCS9l0da4W5Kxr67rRou8v/7nd3gL8v/lG1C3f2ATugto4a+P
bD8epWONMDL9Qv4o6/zSEBDHFPie3MlCbKsMn+tAmKPPePNo1subXgq/9JMl4tbxrMcyiVT7D444
6rknPae1Hk9uU3jXPElJlm1wVVxHPb0TsPc6WnVg8WKxwhkyo3XeZLdSMhT+zx/M/vsNmgcIPklu
MIK7y82J8y+H3og0gLkVNxX1k5Q43o6Mb/xhRfgtX8heu9ph8Dzb1mM0V7vSis+NzqnQmPaj+nI6
PK+EGZ194otx0RJTTIHkRGg8pgQtKB8KY2VBFPUTknYI1FKl3yEWM3Xfau/U773rvHQOR3+jOQjr
Zqqa2se9ZrPkg7q68Xz2JtDJiB9a/CjTHjhQ2Niq6NOYiouXMlZ2Y/kVWuHxPx+af3dW2oqV4ui6
J0za7f581ZVxGvethRhNsfQzRRUrvZLXpNTOFuwDSVMAQbjo82amCAM0H/v9dm4yam0Ax0e/KouZ
CtU/v4jCUhHzT+WNf4dPYN4SDpRFC63HMFx4L3+6K4jGxbfIV+dX8afyl1hz+5rAD2JWe0zD5r+Y
O7Mdx7UzS79Kw/c0OGxOQNlAS6JmKeYpb4jIjAzOMzenp+9vq1yGfRqwu24KfXOQmSczIiSRm/+w
1rfeJwfmr518k9h2jlPewguvEz0uOPxubxnlb5AlP8FAfustyEDW7aVl0CPwuc9Z9IA4EGXJh9DE
ExtX3VTaxjr/WdDyuoV4pQNnHao9mgsW7UVpp7TWumoM+cxSHDsR/8T4AcKoHMAdOCGDofh79IpN
m8OoLTUL3zyXtcENnyXADee6vZe4H1eduu5uV3rnNmdwTg9SU+W64G5QSyFVlyuhwexkP+vJeJC1
87BEOdp99LOpfs+84Jrx4k3Bd//XV4Tzfz+LfWx2wE5MpZkzjT+84xMRlubS0CEsHi8ahPiDw/5h
VLqCmCALPY72tnk/NuLhdvcYMS/lluQi0+zk/2ij8c3AB2AVAoK59pBb+qEbUV5H1jbSHdTSXDSJ
y+oofXIcdX0hosBnwz4nQQgSVS+u/OLEODO0X/tpTUil+dATLVssFQF3vHmhW56h4V06oa0LRPa1
nm/aqb/T2/zs16yQLXte14s8RY72CS4FPUF/7JLmYOIzX4MXerDQKdxAXreP4Hb0MP9aeXP461+/
mVygf3z2mzolsuHr3FyGTZ34B4LP0iFxMFNIof3SNGqtvHIhpwfNK4p5bLamYwcmqqgbLDIHK5aI
qEGMwmurNUJQNHnsKqoxV8cEMzhQDU3WLl6cBcJU9MXKuptGzMIzgrQNdpWjo5dqi4L+uaykvS0T
1lseuyltitLAX8R5VpRwD2wYpexzvqCYQRZisMsIKFQJPpgjbcUuX5Gbjfzo5EeCT7EjGPFjkXv2
iV2lgg+jygito9eaR73WuqMFFARWAPB/4JJnl5Hoauzhl0JF/sXcUyipxCb1szlAae8Fbj9tG8d/
SMLwk3gOaMiWcbVsWvSCAcnKp2zuukIG0OPufX+YyGYyXquEzzUDZracnYZxQRXT/2e+DPTGn9aQ
aKtNyRKaCdfVUXHKkAqoCxTF0R0icZSdf6Fa9Pf4F+clL/b5SGRNOQwnp7WvN3Z6HBbeuobUYlYI
aCx9ebWlCIxhwHczymRHeRgb8ReuPuXepR8ps+RZ6cSS+YreoiJEkQlf0yRfYT1pew783VhaLugG
hDJl+lYp/KxgCKtz/eIW4G7PGmQfCq9u9MseX37NJcHc18oyvk7+jUuAxO2EvyPsxT5oev6aFYwW
JtfZIwLVh97eVyCAcQ12+4pCGa47QxE8Y5uY0fFS1opIAXI2jPAz98sQEC1eQKJ2r7riUJZeAwkW
5fjt+tNzADURG1Lr3dFmGVSFa++butc3SY2Mp0uhtTJLZ3t8S/c1PWISk2EzOAKdJIK4fk5/MK49
xDVKqL4apiCOvm46xUiLt1pDw4YnI83gqdKY2aeSAOBkIM9xHqo3PnDzDI/7MHIskTXhvfp+zZIG
87LQsvdUoX77oUH3kDDj40mcr68U8EKeygl0jaZrgsso3rkGJMFS1Fxlct6aBbICQKf7abimdR0f
+3FaNbX5qg0cUlXeo+IH543dmgOIpOTDSPLcXd86/MqWG+nALyTfSOw8K7+fFVe1alnDdQv7jBGF
3cC9ebsaJwGmr7I3s0o87pIeUR39nQDw7lmMtTofKV7tLZs4mqHwkpXQIr9diUVg6gfMfbtbJlGy
fY3190VwJ1YITvW6yLb+wDN2cZc7ULAbXOtTULpMoKvCdjdquOpF0RxMtWvDCzcuvndIMjsPOqNg
MaW5r73SlegaUKbKN/PAnNsh0LPhIEzdOtQjZzFtEUkTUDXxWLJFyrW3cOBJWDkjJ1ZOTllNtmKi
b+OZ6LO+be8kalp2vwfWH+xFxx5bUM2F2hZbMJ1VUPpM1ZBXGqNv70M3+9TsMVtNefsLWtdHpWXi
MKFopOf7tqRw1rfcA8dApJL26DBvr5fh7KR7iCOtkXGX95HGZhEgBze3plUFTEuRbkGbCvIq/BZG
8521yIcrAbspJIeduJqO0TZrHJjV3BAOIWR5wYYg+YwrM7s29gC9HBgV0+cQN/Mxhd3JpmU8ZCU8
9bLmB9dSyrjM8JTNw9800bjnKFp2Lj4z9Eehfw6nT7996HGZnVO0WGsETTiGk5lX0ADiGiI5MINW
jhG7SQgagvkyaaTCTXrFKcwtWvhIQbsof+hHvJi6d7r9sLcPN2Qlsnbh0tow5TGSiLXVoGjSm4GJ
c+7BHFIRlX6lf7m19GDljusCujLqLD4KtDVtY+kMJlP2rQ0bDcWXPgzyu4+p4UKLuzqcSQZL3wci
pO6smFFvK18HmA/NOqbYZy6gwnSKXm4XQJv4nGKiB4Zjoon0foSzYWj3uZ08zbn1YA0DXmCDyika
dIBEtneuyRQExoSdxTROeq/7x3by7jUdWN6kv8zglnq8Oie0wldPx5zb8tRYAwUl+Sh5yzv0kFWK
E7panpoO2pzha/5mLjviGos3q2cPgTeHnMbZ/pG69qNoKFQwlY1r06yay1hpTzpp7jlkn1MiMACz
dc23LlndxeTqu3Yo3nkk5ht2oSViB17ybPPeEl1DV2X6y6rK9ZeitoFA5xjBzJGAuKF0OHnSvAsK
bQA4Z8td2xaBkZveNlyMVwcMVG5bFyeKxcFeXMxliJBbQnzI6XURSeXLQmc+s2l3QZ7rYX/QhjDE
t9t92IPbBJVEtIDhKRhLYst6ZT3JBtpt1vAsO8bsbJeQUqD+IGqE4FuPU3t2xLKtSjc+SDd8Aw5r
HdSepikMvLTQhyCGG2qw3CFnQZA+4y9ld1YivuO9b70kwOM1HRVwGnPuhRio5DU2vDcNwQPKHa28
N926pglQSBYnvoq5QP/7HVlW+L1Wz8zEde6L2dGPkf0IbbuCAItPsUFjmwpdRayngXQQy9XWiIKk
5XxReUtmQeRq1DQjFwafDYhmwTq+hdA15tpqmlowGWZrvkmv/SBUACS/Pv8eSs9SVzc6/wxq8eAs
59ZJPMX+7reoNbOtlwCTW2qc96EmtxGkZAY/HJVT7JDYyRhaa4E2yRQhjN+Ba8zpIVhsIwiv6gFX
MGwsZCveWD2za4aolwOG121n4IRwfiDvZIayiAsHa3KJPTq5RUdfBD6Dm3Cy5nVoEMh0+2gtrlEj
Mo0DRYixidIdPXyxGUiO2QC6ISgtE0+AixgHGsN9k0XjsdIOM+tQ9ruk6fbh+GAnc/UQC+gyc4av
3OAx2XX2tU+K4rGlQNoYC84z25CffGn7gF9hX8zAh3Sy7bBTG/2etoLETgS+t59Va4tTrVkfS8Tj
s5s6yskwv29bCdo/ca5O6SqZwT59Y0OVb71c+85dY4+t+9rEWbIFl34Mp0gcAKo98nR2A3Mk7twZ
GV5SUEVQvpZ3raq45ou8PSah91nIGQCi194VY7fvNE8PIn98cT0qEcdgFHorlG7MfslQQRT5e2jh
gtYQrxstV1KXp+Sh2BbKISNPdqbav0blXTmCiQWZDi0qjHapO6dBafHwc5D276RFVAfLLn/QWK6m
5EPpqbYarDY9j132HGG320TZOAW3h/ZoVR+zyWo5UjkdGrXYOjPV3lqFBBtcTeuw/CypRHEM8IbB
p7s2qRODyUlOjj2SuBJyyajIkJhZFpAGT66MurlzfCZoeapNwS0bBEgmwIsopcIvuzAg4HQKOofr
voPfuCUNipyBYdpmHiE1DsWRsAz4zvXFSamPugT992wNKEfRWYYt9wfghR+V2X1FtWHD+A/RKZC5
slqWkRh1QX2t5wMDGoUuZxiDn2a+eLIk/Gh6vYnA05RsE2sWv8LuCBcAEYvKuphCTi06UMQA87Az
UqpfWuYK96J/GWPjDGIHpRIxAdss/PSA3K+r3uPVqPe+baYWXclMhl3HcENbnEPteIiAsgLg/JRW
ATblcYP91dlkbU0MCCCvcRmabdLI/TQt1oH9GQx9L0NFxwK0jZLn2zNq9M9Ob28TbXouPS2+8mmg
6+7Du+EU98Le28yoVknVBZxn3s7rPWYsc06HhNKohiKIThibI0Wqqqa8pqmBcacBTH8lgYH1ZpZ8
GOSwHGxBirRtMAHgkUG+XpZc9eS1MbhssZZE66ZbIF8vB5S/1jqU4zPEG67hMNVXUpJNp9c4sVQm
igInZ9Dx0PrD1HbFiMh7Gb/rV2PokjuXS3lV6GGyiSU3AuaCx8UkHuk2oe0yCBgooK/CzClLkgzE
W2putTbniu9JD1vCz7FgCIWI/norgasRuFi1tGgc1OeQmkdqoW7X9ohxFi17iTX6o9Ei08AL3XWH
rXEloTzQvfA48jXJGc8PmVv9QzXY8QY9EX0hQPGYXC6C4Xk9S1MF7WDCpYJ5gBzEIa5wy4VZwheD
X8gmA4m9BLMB+JZMeVnmSHAd7sQ0Z06Wzxlr4HcRScIMLNrQTCLwGEygF6W55sMM16yVbvEF8Ma9
vUB4t8zsRJgHBQ2NldM94q4J0bzxfYo8hmI3GCvPd+5r1frZTvnBeCVZ504kThWWCw9+RyLT8QtQ
m+vYZEMKtyAvg1W8BXZxf/vPZNC91ma7cD6i1y5Kb95rYBoL6UYA2HWD9nXuN5NXdoGsS1eN6YGn
4xXYzZRDZWrxI9fVpbsz2lB74e2EyDc81q1In6Tp/tDj9nnmNZ+7aKAd5+lhyLbd6W3FuHmZrZ30
sWkhoNLRZYZ3kzaN5aqa9Kspc37YSZcXlxrnlHndRac93RdemnIGR2iWl4+2zNJ3x9XHXZotSC47
oq81KMFHUZXWBbo5rZ7eXzOSa3ZLM3KT+HStfS/0MzA84PNh+RQvvnWS1dAd0UWubt+MbT7lr69p
+6xkM00ETX1tW1VjxcVT2kQFxB62zDb7mwNwdu8kEcKCzkdBNkbl+0Tva9bhnQGiat/jAMO/XvpX
MzERVQt7Rbqdd2fmxcWIBFlaEv15T0a9PS3u/aRQJpxEHRszKocOCoSTmeHRZjzh6O1uSi15sQai
MfpybrBBt9BbPQRHdVSal7xHVHLb61hj+LKkSbQzOrRgqTtlp7CCuiW1hxDb9Yp3fTi6gsZbz5fX
Lint56UYWqImv0pTQ9A69He4MaDQR83yzPdkYoVgopupACscWZrmJvuYuKxVW+vfeDfDnZH0b9GY
tfva0dxTQ7CsdDGke12Z4T/Tvomz0tcIKRnxzUi7RehqvBUmdFo+j0cT846PyHMPcv1DLjjTUYwt
pEhkXjGue62GGEJ6M0QwtJweYd1GhfF4SYp0n9XuszQ0bydjSh0woCUZapWD0DmcMFI01tTvnSJ5
xyykr8rc67fJGH37EB4NI6r3c4GKdLDz4aCVAut4xzOY/AzM80b8KTIHflgRV4fOJfvPldy6+SI3
pf9a2llxtUgeAKDi8bfta8Uq4pGvJpAiysDovP6In4k3j9Srz6omXWqK6TmLzgXr6XcES/Y6aBmb
yOR2/HBhPZ/KqMk2JSKwCNi9G+J0pyFf8IoXWwHmd4uQtjDyfJv/MErqYZ2LnZFGdAi1xg6o8dlN
Khw+Ghif/OAY01Qdrg0n3sdwL+lz5AJCoCe+z0/4W+JHFs3QpnLxUbe0rGEWA2Dpv7qFJ31bYMzB
eEbOSC04wylE8gL192jqVxdADcJS/bj401tJP5KPVbJ2LASnTblsbEGFSCNwyNxUbsl5QaVYNPZu
COlc3Pnot6iRMeqdIiRfi6uj7jLDei3QMSeL/2YWIe3lcx6jdmEVhcgyEcewUKVI874sLYywimwN
S7zayfgiHZ71rU8QpiPXGXbl7dRTyU4SLzwE2XSr2TMKEK+bjgR8rkBjEOzRnCMfO4ruE8JedVmy
9w3iS1uVbTMxoCsX1yCSmcelb/JshLt5di13a5fWL9Hy1uYWL7ep2kB6wzO0HocjkcLpNqCCA7Gs
yxHsD6nZ/2Yebf5xeUP1ZJEuJnSIJsJjKPHPG4AYhXx5Q7vo6mP2YC2u4t5kgrrWUZissRtl28aa
H0pz8redq2HLG+p9Y7dAtqr43LbzobetbNN7ccTNOE+AEsGjUkdQ28/mr7IY+Ky0El1m1KrUvg7A
U5E8UomlwWxAiqnccPNv5sJ/VDSYOnR722WlocYa4o/LTmOaiqQfaUFAKrBwHfpgktG0rzTWP5Y3
bhlxBVhkGMKX34BGQX62BOFUXnNZqpoyJS83uqmfdT+X16EFiHD7+f7HxDTqG/0CGNsmET7Zv/7H
377x5rP//KffBCXquPlB/m7nx9+dzPu//gf/Mvpdqb/5//o//9fv21f5NzoZiwXgP3xI6hv87R9e
P4vff/nT6hNlZPKLP/7T3/788PWXP/3nv/qbSMb5s+e4FhoFgyJGaV7+LpKx/8xJJZBWOBbcAJdP
+79CCYw/G/wLnQ/DpYBki/V3noDl/xlFAHACQ/dgfrqG/9/SyOjmH3kChuM7lu17PqorMqn/uL71
EOsJOfhiJXuoU73AFMWkiFCmPqZLsJWgdLTf3a5jWEt03Ro9IQaWFK4e7fcKAEzAYhjxJDUkBx4D
Z7KeRK2Ddko8B/sQU2Z7gFjYcRCkTCm2mg7RtNLux5AIxsijs4qRkecKTCyRdhtAJKkB0aWRvKbF
xoV8ZDOA6Wqt5yV5CjXrTbI422VdeZcISDj4uJHmmefeFi9eU0d7eNkkumQcr3ljvvnFyMAabb8D
0wkR6oc+oQYKY4IV5+aHKTXJ85LDIE8+OmiVfrTQB4+Uz0Y15hvfT/eCwQnuRuR5Lmw0OjnAqYwI
2SoxMcBG1SzyJ4lPSP/CeCRlZ37kI8fuKqn/6fnKoDXNh6EAQFiZ2FKkXxyXjYU3Zlc0JUpPM72U
+L7TjIkJsTgrw+nCtQm8sUelIPzwJbO7Gllmf4JzsI18/IdkwQwbza9jzq9Xgzl4MHW5AaJWPiwz
M4G4Qw44C2KhZHdlWi+CKpVozVts+vjmUGNYGOl7KgeiIm+sUpZqRdDoLfWRfTYqLdzpNfhslh0P
XZeimKV2lIx+T1XpbZl5PSItZ6evU0cpOarVzpc+3fhO+xHDAWSA+ZCoNFPyEgmPs444lt0nD46v
LJjGGBNO70HXnc2g8Ss9a56rpr+3zC6HEY+bqSJB8TYx99NQO6J7PnIqvnRRaq31MQQ5R7ahXzMT
tYD5GoPFIxr/IsCxDpepLzYowFXunyXJRczpFhlW4ul5tYoiXkcTTzJtTPYE92BedAxScGLbWGud
cFcoLDCO+3q4qQDNGdLxt3eV4kWN+DJJmX4ca9rufgcVn58dqdEcxHl3iRz2usCngCgGs+0HuqJS
4Sw+s7CfiIiEWAX592tWDKsEmFVoLbscuJUG5MpRsKv+PrGVhQlSJSgsARJrZtO3Y7YTGIqWNYHN
Ggf4WTMgrRyAud4/V+EXHoR8XZXsDW5aZzNdcAgUP3mC0bW13cW5UbqKvR6V61HRu2YwXpUZEWhd
FheGFugQuvG9QtkjFfurAAI2AgOLGEevk4rId/ZVXzDqfwjhPjWKIAbYtFr1U1UHoMOwA1X6Y+se
J8UdY9lBsQ+KLHTtrV6U4dpSlDI66wAEX7FFwPPYWfmzoYhmzFPvnXmaznXVR5cwdA6D2RgHExBa
NYHmyfBuNIqRVmJLzoCmxYqe5oJR69W3VJvDCcAatftej63mEOKzG0Gw5aDYTMVkSxSdTf0uQ8iu
qG26xGSUGW+aH/6w3f5taVLwRoIS0o4ZRUhOBDN/TmR7CSFywVfhHsqi8NIrXpyNtDuKw9eiaI5G
QSiEPdbHDtaYnDgCkT3/Ag+3FvWzVCw6h3ZkLN0vE0idOct9AbQupPTPBEAqYHYWULvWVNbJEcCG
u3YU9Q7HJDt+Wexddky4W15nsewcY7gTmJE0Fjbg82IweoXi6SWQtwWAvcoVR5zAlOOg92bF4EuA
8XlA+Qhv2kDCCYgelIrZJ0ccZI7Z/ixvPL8QxIrOmpi90jhhIAP8VwIArJFteeH46Y34e2zvmuYc
fAJk4DzehbzkwoRomfQwBZ3OeEuADI5uclco6qDboVHkxPMI28Nh5nf9767Q9gyQy/s6A4FROQxC
+pF5WhNjCid5TdTlKUR6hVoZ7uH0KBQFMVE8RBIF+IqKkTgrWqJoHSwP8BNNQIrtBFExUWxFNhzn
RtEWk0g/YJhkPdtAYoT+gHche5SK0agpWuMSy3sdfKOY4Djy2MjXagxtKMZjBuyxdy9SsR81RYH0
wUF6YCF1xYcMFSkyBhlJVzFtekWRJCEOOVar5gEL6/U8g1gXLXAnRzF9Fhr2swYXboRVnwhSNmom
Ii3eNgrm4qPUJpDTsn9thvbnzKhI7c0upmJetsAv8TXZqD7hYbLCi+4qEJmeYmUyirEIgzY+wSC0
jzFAzVmRNUPF2OxvtE2wmxgtOd18rV8VIDlDxeaMgXRmEPTWXVj6myrK3yJplo8zSE+cQhezHK6F
gPXpFMgfcxbLKTDzbCmg1yoyqKcYodO4zUGGeqrh9kwDEMKpU0zRAkwCedGkMuvyqe9PraKPZpjb
zgyGAkJtqlXHFiu7sUo9Frj5kh9YVeExofs/COx68YsB5tRWvNO2BaOTds+pfoAs93NEAcvuGO/P
UQKbWxQ1FS+AYMRrnyVAVbOBaEmuM6oCRVuN/QqSsQFUmZdkKSKrM/SH0kCONGY/fJCtNejWmjli
0Yx3eQeKJD2MivCKrpIP0k3ANJowgOIX6Tn3IVDYGDhsByS2DJlc8wR1+ay9Yr7qwGRzRZWNwhSX
G+LctiOa0QTj7TYkhEOi7Yv6FUMBmkt/kKsqsn7nU/6YTKc+hMkQbgmCfsV4cRpA3A6gbkH6tsQH
QL8lkShD8UepnnN3FAXZ7eaBvrVldgk79/ar2f9aULHSSsLX9R0s8O16UNxdQpjRzPcmRGDQZtg/
uOOWkfnjEIhsLC6itd7DIXke8IayM1ZkXzARjiBCovbo/OwYjKdsD0SLH7LEfUL5gv2M3dMQGo+V
JtfMObLT0Ge/C6OXUA3Sxz5z3U3S99+s87yr6Lz3qRUQ9blniSJlP5xFdF9uQYihaBMc6BAI4j6L
dhDvVu047C0sOknWfOgls3qfGW8ixXctRoX2zt+7BesntdWhKojoySJApPgHzwamIB45bG5IrOus
4kM3rCPiFUD2kzXs+rDaicr8WZPhuMnz7ifjdEQczKkTXx+JaLB/tBbIf0vOzOvriOdy5QRlQ8as
emgmDGijTttGFg/eoQNS70vThOm3bTzMeeXzsvSfWmewmelQ9NU0aszUNQof680VSQo02DlbUA2p
NlmRF+706jb+ZfCshrz4cFvp8Wax3oamQ8DJocNE6oPjFuCJpm/Iwt4tPq65IQnGFK4HuZxfrvOG
BlvDgFfcDctdV5WBY7GlkR3wv1lpBjV4mejHdLmj4zjdkLVawzzejY9LAxATsP6pQ7UwGva27fNs
u6QF/F4ERpOZJtAfjDtSBcH1oS3oKuoj94fUrB+tbJ9kg9o5idl3egs1rGewkCPt6iWN372aPPiu
mp/MaXgjTwZvrICpMUeoZPrnQovx5PrR5+LhUUOjTPvMUT11nbELidzhBHrLZUpZV/zSWgxFqJt1
aBzsIplgIWn13mxCuZm0e1IDEsEVkPr2Ga41+BaO+r48l4PB0oa7Os/M76Wbwk2Ys45GI/s269YP
tyx/acUIzYZjVZmNnEaa+2qyzyNxrBkrY04+/Q60ORLMFmtiFhXfutVNpJEZp3iCSm7L8pWa9Y4X
xX6HWQ8CS9e81twBkJlrwqUW8RjX5YjRFOMVvDUyZq2QPwcFEPRu9qiRh7Cqy+pQkwxjMxMH0bux
i2q598shWk2j+dlG+neaTS9ugjWrkdM5FEyVO8u/GFnyZVNFrQro7ytSRt+TonsG4gCGywR7MDoW
S/HqWOrVfdFG2KrYMTZRvE9zXlPMEsuGQsiHyugMAX0a2CMZw+wtf1Upbjx9BHSl4Q5EHiQY8kA9
0MNjapa/ptm7S0MddUZc8fE3Cj/tMj8gbfVQzdmvcaLoTAxJSDgqfABEvNDCuy8N/JvJbD+jgvhd
pCZ4E0eLV5g0cLCPGsNMzIZemDxMpn0X1+MPGwT8QGrTuuy7mutH8eiBI5gLG5WqPDQRDjJzyrjY
SwmaJWWM0devVXgx7a4MzKU6Y+IErM8qABiPN5Dbmq+Rjv0WIAceBhI81bDJYtOSNlvyOlihxdMn
yln6A5blUBC2pBPXB2k4773NZeKZzWsjnC0T6OewMd6wMidPDHGxX+jZXb3EFDvxpTLTO6svef/z
NYvUU/xSmYiIQO61XgSaRTs7MZjMIr0ruuiSt8tT17gQPVtocEXzWjvjSzZ+EV4UQSlpXzXwUeCo
kRGFd6JeNjxgP7SKG3QgYAGByMor0AmZ+F7Tbm9/GjN3f+RmHwym3/0Zo8jQPLR4+inytktbHxJL
A9CcwXpOfvdZ94qIcKulLfnv9Xdf5qfZyl+9/ucoF9D/YfTb9mM9sOPASYCzMU3+MLl8CcmCKNyI
Ij0P9q/EehDNmD8u0IZWInrXmvkqSP9YdWP6NQKljgFUTEP2qHvDd1cX7hqJcLxKpf9lYOnGFPqB
/OkUevWviYEruaYWPaBBsIHhlfej5Z/mpXmZOk6JuAVjWOc8rB4yH3T8gN2YqXKH4kcn3KqDfMq0
TUeHsCW+WGNrkK0WbmIQHc4AevmdaS8ayLI5DAl6K0szVmPCnjmxwnJrOaBYZ3hOpd8FQrMPSR99
GZSXZtz9lkiWKn30tk2D8nAETDpg2OUQg+xf5c2LtdBFpwB/BbzowiAGQgeb25W/8EzeUzsS0aul
Z2fIGREUct9jVF+NMr77n52z/eOY7a+735UaZXW3advfp2//OW/7+2///xjGMZ76V7O4//2zlctS
/eMg7vYv/jaHE3+G9YSWH/cZAmWdadvfvGrWn3XMI4A9keHChLFIMvyvOZzJsM1X3htwxILdH7PA
rpJ9/Jc/CQPkJx43T6CwUt4o578zhwMLyzz6n1wUTHZ9ZnG2Z5mWjXXpn+fVY+h5PHR7wWSqPwII
QC1lcC8BIcJDykgZGQ2ojHnYOzUSnUZGTgBDc+uwLw8KbnekT3goegAYgDdMZiJxfayj+Vc2GPFz
GQHszsVL5OjLqsGPs9cMFsBWveTkezmASoiMAffUc71XuPW1pQ4aHMXr3D1rZfcaW/S0PS6clWGO
j2lv4RRCjNCw/q8ryfgiZcIP+cyC6MGquQJH49lEiNQRr4c2wm6bDUakj4L9SpFJLBvAqWBu6UPA
MkDeYeZHp8H4JM1I/zCgOWByVtGGmmgfrRRpUATGK5TTIV0oiSAKfmkjSIGy6hneePLkJ0gMa/1+
6mmhwW2XaBOcn+bQOIjBWSTT4SKRZJlsxAg3zccY6A+jcOfsRjaxz0vkroQW7byYzT7nb7BkvgJS
oEeOCiJXhrcu9xP0tSx4o2lZ27HdYxn7ndD6sYhR/6n7i14fSfk72Kg2kreID0grOZOIj4YRSbxd
7jvPQ20/hiFcdb+aLpiek1U/mm/mFJmbquN98ccJldqCMFbr4z4wa83YNJ+z7lBi0CtOnvitW/U2
cp/dyl6rkoFHHktUjUJiqYFosLK9lODA+Rz1H/3Arpcisl7ZpnxyOlKa5Lxse4NKNyqGh6hUxX1C
aJj0AoZh+QW6g7e2i29mEp/CHJ8jszg1+QNFL+SLuXo2yjMZjDzBa4JIkpYiDmfDuhbe7wks3bnF
XYA8SgJzuIzCuwNN8cDm7msWzo82pZrpQVEsVDm49J3xIcxI6EyjsX5loAKwbIZY1s9wafsWZ4sn
H/t5pmGBfzajmDbsZa9XBtHlHNK2PVerxPb3xKz5m24qnoBfv7FSvBhMdeyExkn3avXsRHKDBLgs
RkySMak5rWf8JN6IdWJsl5DQ9epI9NSzkNrvrDTEq5/G0AcjEid8xKfIEE6YGbc2+09Sz0h2r5sE
1ZODRjNevjqUOXB169ex/eoX6zJr8jpX3CeIyDG6p9m1B5XCkpsgvbax6Mx7eEp2f2hgKq0bz/tc
sEgg/ByCtLeHoDSTyzyziK6rjhjE1Nnkctn3Bi5Rtq9Hp1/eqtR7TujoHba9dbysDEse61tkngA4
Mjyq3+NS2OUmaetZi7VtKc6NnV9zKwHTiTslRwgcBsr50jsTFBxZ7dw4VRdJq4oi4xIye9vEQ4rt
NATyDgv/bsbpB8QJOnfVH2WCIjnz9PKhsqx4a1jEqFud/lMFbL0MKsvG7IF+deUPLX2eKpEf3MyG
c0VS2iEClFJB5QJ/hWMIm1RajY8tUeK+aFmHjk+ut6UDBsIbNg1sIPj4bkE61jJ2KtiTuJ3JmQvG
wd6zNTNUaegvo0azgsrLrnUr6X2WAEDJs43ij0iiGbvidSn0tZV+dtqKXIbjWEwbguuPDodaNyD3
CcGWJT3j5M5QM+3C3ueSBsT0X22noVVq42VTKhU1dttTSmMfiGiKX6t05DSJAP6GPEQ2Zeh37wiZ
FSW0eu7fIPr2Jzm7ZcCxAjAtIyCm3ZXL+LgY/WOpzUgCSl5Zx9A0akPjnRJGAuGMxpU9juXZ54LZ
i8F1g6yI3qWP3C/mwBXiLU6tcYNCobikAHUJUeTkiJuJmPehHDfzyAE0RnqG1K49dTqSJkbSw2mB
MRxwfeJyNt4r2zzXKYJPfBWctjwxKupQ5gVMu7w43GSpOe/zXjDC6DUHbhmrdK2wEOHk2M0089Sm
s752GThuo+bM1cw0oNllU3YFi/6oAILtaOFIZlpMWd6h0SsvkiKXCb486Gn27eIzaAFHMJHcFrIl
o0cjH20ZMg3UA3qogtEpenw2LAa/63rerdjDXypShuy+DQAOeeO40P5lwe09tbN6ZWX+c1/M3ylQ
VhMRSzm8eUl3ZEt7V4b3bc0qoXZReZSxhr6hLECwsEy1GLhB6IgDmaGEk63L4/X/sHcmy5EjWZb9
lf4BpGBSDFsbYDONM925gXByQKGYZ+Dr+8ArqyqClR1R1etaZIpk0p0OgwGqT9+791xm2ZnlfMTm
tLMQYR5yjCJMkZ2l7YlgOu/BZSaju518jmWJmO5DGHWHXms5TKKBt+PQC8pJP0CQvVCEozOu9tY0
vZkSlkVhtRrCEv8Trcy7qvCv6JBncak3V8/+QD/CIcGDiKOy5BbIIKK+B6+FHRSTh1PjeyiMhDBX
AAyirrlvLGo6V7RiWhGua/On3UR+QHzwMU/Km8jbKQs/L7k8NLr9CHkwR5m0J/k4S9Zp+JC7xrac
quwMthkubxOtJk4emzon92MyPoB6dUuU27AWCtK/Nd/7bvLluYggsNLnAe6ag12OSHyRRK/mhLlV
QobYupfl7ShsbRe3eeAnxrYLfTyzbXUpCv2UKfddC9vPuFDeqnSSt2jOaUMjowMf+AOmxUX3OHt0
ZcrUYE7oViwHJg2xbZ38JDfQDNzF05HEoNfMTkcWljCC906xD2PVh2s0SBEYAkQ3CUSEMtI9jZvp
uRb6xhjow1fE34SOwmVRaDFfN2LfdL4wXzobboP09mmiG7xuXJ0fFPNz1ciIp5U76Clu9BTnl9Db
NRPjuD7izwzl0G6iLAsy07+hDTSA5ChOGZPGAO/gOpv5xLfY15JtjJeSZXkmxWR4Mid0c3oUfjUY
IxrDjcCjzpiVbDp3HqJushy5CZZBDodwtJ2NTGqFOuZXU/QZtCcnXpdt8VPnVVzHmkqC1HlFSibx
UGEDafahU93wP9u1q69jS6IvaVLgkRVnuhRsmqr6dAMq+JHWK3F7kK69liBlAsQ5LYXHqHcfjLF6
ycGSCY8LBxO95AppQv+FPYxvDVPddNBD/SgrSbZCrf9KUwy/oyzGrVZRDBqhCFcSliHBEOzbSQLE
q6/X8OCO1ZyMgYZ4c19Tx9XyuQR/tQEiZuybkLBOOrgfJvTXfqn3aCJakBB5KLWBzmTo3XfNcDUi
CtQ2dZMglIYbSMvZSskf4uxHgp+ThzeMhD4LkLdVhrrVTUqcHiRAzxK0j288WPovVUEhCzH8R3YF
jk+TLXrQleWz8/Qtf5Eoo5DskoRoTesJ2poj2HGKOXmkBSRIEIHkSkXFPplMbr31B4Sf7Fib0eRL
B47yxBSSeFT7tvJgxZDgctNZGYGKqTozYh92E9MIjofVsawibBWkhcJ/CzqBhCvVhttYKBc5Dtki
KY3iwE20XdPxVBSF9stx4ncYPA2FCati5nR726Yh4yLm76vymZrvzhdwVH2N6FujvZnotcDkSeZL
h+6Lr0sNnB4gGJKOo+pb2yS+brYcGGej565LE8G7q3Xp2mYTbdwlL1jFV/yvJFkZzObMCnL5XJDR
oryneoD3LYlFJ1mpucVl1siLObjNHtN8wl4WHYd+Cf3yRtZaJqWrKOp+MMUG4OmzgIyzgcweZ5Jh
LVOQlMF2Yr/8fjdUU382rhg3OR1AnOHVzag5T1OYPStp35tea27RpdM530fEnUWks0wwcwx2LV1g
1SaV6NjpaG495Di50Y87s9/JJL1asmwCK7U+9xx9JualvoH/s3aeaxU6tzOTxbEmVSDh6zH8VjKm
UqSwpNQEse33wWwyBUgi1tI2ooDOVL0acu1YdNZL7tKZodCGHOAjZHAyHg6VQZXCLnlH3V1tEtP2
Vsy0VokeMs+s8n6rkXlpdjQPeiSiLDjQe5R2Lghn21QNtQeYTcBhNUEJNVkxqOpWea6Tm1K9kDjN
LuFUO6f/1UeJude9iMDfMHpRtPdSe3ifGr5sYQwomB39mnhatI77ML7NmpPjVo8GSX+g0Fi6lxij
rGo3iHLPJnm+oEUvavarZ9Owb1hbN5rRnxizEQJfAITnIg8RDb2YcR/QCYC7rbi1WvtFWIyZ5cCB
JHRjbFX5Xd249mOrvaYapgobAe8+79F921mMxqLZySo84JWfD04ZtXdMrMldoeuZpv2NltI5L+7I
tzaQC6RnL9See9KXMPJoFhVkSV6RrwHIljk7HLHFcYjDoMrz5zkMH/n3tvDWcrwL0yFTdIy1HF0J
CWM8soQWSzU1gKkHnwIN8RQe0W3ajRh0UrXvZh9+Y0FhgImD1x9aMkVrvs1DsvKsBnVBuAwXqsF7
9hisHzxZ1AgP11xW3thfQk/D7ZTZLG0TGmnLO2egs3bI1x/9qSa5ku/ZBgJQKN25mWNJRBR75pQu
Vse4U+u49W7NAWZA1gWj8u54uXq6XotgQr0adf7cuCddpUscQfroTq6Dwt+50xmlrjmhJ7vSRPyS
pMdeZ1CnpOgRI9Atm2xBjPXQ45hKuIJSF6/OdIbty+KVepykYfdSHDEPgjUwVBA76oQAwI41zaOY
DBh3fCVNzKX0eQuBq31Px4Z1yE1BNRaPbNfB/3a6/luyM/u3YvH/DWd6yt6/RdigB1xEjv9sdln/
MB0LMI7P/2k4tLX+o9tl0NJafgCcSbeRfPGTf+92Wf9YOESQfgQrusPf+89ul/kPywFFw890E5yT
5f1Pul0GnZTv7S54LQ64EOiHJlpyi6v4I6AhY0fUZkOYdEaaDR2FW9Wp5FAV1M5mhB/StDsCWBQV
ZdfJ9YjvipJBoSeP41enyX/6qKdhIsIc8e8Gh8LM1mk2F0xWPGHtJ+WgkOluEiis/JUyaPyEkf0E
yZYwM2PtOjQJ0Gfdi5Kz+iLraE1vQNATo9hwb6OJdm8XDZSRhvIDU2+ibZWn97arPWUz8iQTUYwt
cgTN3qJ/qqfXUSF/a1hz6WlhH3dZddBGdZfaqTfQztoAzD8Z6KqIg1pQ3kFYYx+xl7hvuM2eZlI/
KuNLpSk4jZm0WOdROlXIXEuPg3mIiC+L21Wf07ADTfuKtIXlwuovTb0M/iEIobSCFal5jnMmq3jv
t6hRHC97cHIOWMjFkfguq0NkM+WKFnyN2amvSkb7rITnNNcV5PfIO8l+vMmq6MocFaeEFtSK1VbX
q2sYxSlONMCcQwuqgusnfH3Rr4vWvAlleWJL+tWlrHaOEhTXLTaEKHptdAAnbMPICu0ga9F0RA2z
lV7WFAtiZXljuxFhd6S5GG+6qEuC3mqI2DWrKzsfZwMmfJdyPOlQlS0ZzKVBzoyx42HdG9bz1PPN
+KmTIHCqNoMeOQS3g4lH+Iu/uhz0c+LJl7lzsYERX7O2FXRhjbn8GM3Mykx4P+Cg+T5B0cIDskAe
2lXG+SxPdtTATmAiDHKArYZ+TzDbXp+NX1SljOY0pCHYBp+ZAW01nvFVjZ4FuU0F8Ddkae19jcEG
0Xx8qz/o8yEnikiTVJHvkEEhr2FVfFQZQ4gopmBlJOcXWrVq/cHfYWbhxqA4GYAXI2NgupKN+pa1
e9jFc74XYfEVhtWBYWDgMEoj381Z61TfHjDmXe54v7S0RtOYODfD8DIR1c6BpaBzZWQ/HQfFQ2HN
tBslpbDWdoiHjOSop4wzBYFEG1PXNNxY7SYkUo2+xPCjKUh6w0vso2PDN2zWMhAmuAB9Lq9V72/8
Bs+vJDJ27Woxgjo8hRd66ps5UQ9eX6NBa98L6dGrGJ+ABqBSlpmz8fT2YZrbAxl5pAYPPo+z652F
0+8b5AqzRprg5FyrFIEn/NG93jv3yqbgzER8iohxMzHVrmTi3UZ9YuykgctbFbdV0rH/l1USZBRd
QTs3X1BqtnRrrsii9jKtD0473KStg1MAM06GcArVPkc09s51eB4syMB1Sb3mZA1tYMc8ZpJ7N0Rd
gEmR23Zf1JSxWltYB7wzP+uO1ileB3mUCcgWVhU6VKWGTraoo7Odt8RDY5jbZNSTTdN8tlefRlZA
Tp3kWMhcS1bA7mFJ3g5l+8NLE4lS3n2EKCPXU4ix0JtJrCFJFBWtX2ERz6ds0/QSpUgd4QsnQMRF
CrOqxHRk3MAAt4c9AdjcO0JBhmGtleFyz6B+DQi3isHdVh7yJenLT7rjBdlbv7KsewePD67VTD+c
TPw0/XCPKyRi0MvU2y4Zk9IhWntK3VZOd4lUZJJPXVI40N/u4T9RS7+qEdgBur3KUheVtTszAg08
Kv9II/GkTxxkOTScO9Owbqre448Vq9/4DvDuLKN5t8+z5XxlBvoypPCrZN979KaySeJUpYtUTeVz
mIPhJVFq79R6utbS4sGIZ0C2JNbShEH3QYNeVQgBlcWyRa4m+OWS+hfl49ZExMWpekR3hD3z4Hnq
VXbFIcSg39kkdhW+/YUW5LVnEF53SDrsllG2n8dbWtvXsC9J0MibeNf1L06PcxwX8K+OX9A57q6j
j0+GhOxuJW35qUeUKazmxquYhiSTIgCK05cl61+zpk0b5sX3sXA5RmAoyF0/3XWQZuPSP82mdTFV
/Q5DG6R8jQgxiditNH8PXx4h/5iiUhqKjxb2EiHtaJZQsF2d2d+GEfkT7BdRyTMDiPlnpICfx/u5
nQ9lcyAoHgXuuBPCFqtRxSRPd48mj/eJqTwwZarRyI7WrpjruzytnjmOkc4RZtYlisIlVwOhUwO0
Nawx9xr0CCVE2AZWXAO8ie2wf5j09D2Kn2SPiBZVyAR1laR5nmDYwshAoLqgeuaMvgNqv686zus9
/UHbx0WtjUa7yZ0BKHQBaFD38nJbuggLF1+yKNVRWCFo45Ctuhn7H/oEY9ly45ogNOs+UuT8yFD7
COtx79Ef4EOEm15WfeAolG0p5F+FAzvj5clYfYNp8Im3rCxmGy4nWZRQPXrwNsQsqIfOfWNrT7rU
PcpfArij+YQvuVyTzeD5bPxlqJ97oubXiM0PBs6sldMwWp+i3ucg2zExfpLmZNOmIrG9mh4l+evA
Zocnes333jy+gU/d8wvFRnNqQEXZ8APR1S6FFbujtafBj4+QVyrxSljbDgZGt/9dnQzzts4w3/QJ
RpuXJZ6MGfqe9ARti/poh6SULNvM4asoaVFOvPnbwWC4JvOTVmQHd5ZkknTgqWYVEgsOnqCmhA/o
i8mtnNy7Now/a1aOo6Yf3PSHaxYYVrOQvcyrAlWsCIq4i0aGi0Tk3imKJyPHSa46faWYkgwErZgO
rYRK0DmMfGI5aCLVBUELKkfhoDt3LsLiMUT4k7nFc+2fh6F6qrpuRzOGTkOj/5IjjdQstBjEOb2G
Ut7ZOnM3HD0ygtfexPo+KgZp3UgmDgKOpA3frLZGapnOdwm136nW4WHamWQZBxu7E7Nl7yBRnDWS
AbBEwweqoM5QInpPQ0GoO4TbZDA3ntZNa+bKDsLl+ZF8Q7Fuc1FBZUgvfcL6RsYVWqSCkdyEWnsb
Gf5L5IfYHntORb3PFx9CZFFOjY6BIJcwrN/1oj3R+jh1FeoQ4oE+ujHtNg1DTdVy6DUxMHKlyb6N
0NjOpPzGtrnV8M9ejNC7FC1yBgbS70ULDJkkpMYob1GokQ8zytU42V/lGOuBRWMV1SQDxhEUt6O/
RdP7vx1/S+SUug7VJ1w0pl3+aE7GubXqy6LcdIxwLYfaD7BjE7zmdM26KcQjUQdg67PykGASQoa6
DqsWF2Zmn+yBtZAiSGySJbRPeGKp4w6S+4b6Jfw5TCQHm2gdmjBjeFrd95mrLcjsq4dzmQbHvGTc
jtSfxXCH3x07RCd/EtwUdB2qbY29wAaUIgrrpepmdURUGUy1dubBaPaV+dVoTrhvx/pX71vAFtsC
RiMtmdyagnq0ao79XUhvosvWqYPNv8CbtjL0+iBdjQN5km263vuyiQFZYYhq1+EgGF3xV+YZLryo
l51DUhMvNNuNbdg731dBXd3Qljr8Jv9HgxhOjBPTcvokz5IcbY3dohqpCosR/7LvaBejI8Z2eg07
I9BjaGFeDltyyhAn+iarlp57jIAXTLUxa8cMFBv0rJOFgeHBPzpzWaBja05x9tJCAYIpf8n8ItrW
haDLyvxSUBzNs9xCgSF2g4iwvaSEgGPxSZ7vPQY1HOBky9PJ1Ag0tJt3XXG7mS0whzDpMurVvabM
bJVG5aIPDn+mofkSJfl9SOvQmUfFZ6NhWwoeTwfS9pg9pQR4JNwm+lrOgII2bQJO+9tSG1Zu23o7
VDFyTQ41Kvck+1AtIylj2tr9TWmDYPd6GleVzX9ZtR7g5blNCpJnBkICiqPu9xcDAhZ113T1FPaI
oco0pqMTuLtGu/cHDcYEUCKFbb+U88mH3WWhaR9r+YmlmC2TIWfcV9TfxS1aflSpk35so35faRAz
ZromZZlfeRuBzQA0o5FVIHrIfpplzenEJSN+jMdpE1EthQh0t0xTDPpv5NINCOANE06Tp1ihPQfJ
9OS3pLfYBWpQspsk55BKa298OWN2SV69jHwlmmZ+mc7EtMm7ym41wuhASXg67VMut9136QM3rj+m
PS1Phexo3Qw+XwcgKB9AMWUXR1IMcVQ9YrxMI6KDdP4MI/MqUvMFymvEALldl6I/FwJqfU3EgV6w
VTVqK2aSsGYmTUEez2zNOAlaj7So/EOG89Vscmen6vQ5WgauE91Yvx0ZfLo9b7M5vhdeBMiVris9
7e3UNe9RKw5+4zwKDZPM0NVPwP3DpniYRufNgQ+GLrkPr0jr2eNvJgxLs9frWzZYTitj/ySt28IC
+NvzhtRdMR2BucTrAlsHSoPHlpjNrPqFlvvnWJqXRCfEMBGkDxVf9uztx7p7gCRM9NTgvNiE8rA0
30S5t9ap89K53U70OVOBKAQ5X0RcApzf+itelmcz1YKhxnLtjfOWVQ8RjCYSnK3MfGMkd4mWhSdY
eAcL9BEx5xVDFjzWZLbHIzlBrVOvfliO90mw7qevMx8rK3qswn1o4vKkeWngc5puoxdarAcDIQup
Kt7ejElQktbMSWm+9rFzViYwDqAey4MaMsiYJFMp4boPcd+tnZrWY6y3O1wYbJH6h54163ox4KRu
/tRZBvV1Vr9BCeVoPII5XM1WAUZnMm4JCd6HRj0QtIPxXgGsp9m3ymwCHeISPWQNKl2yiAMF5fvJ
gFZ37rs7G9auHWE9iq+64jyXenwpNBJ+ThHnapaBz6Sd3hoHyAY7+MgQjaMLvYQIMIPeugjltTBc
lcJLiLBD5WZ1y9Dg+X/7e/+d/p5hMM35Ky1bUMsuldrzV/41y7f/g5vlG4r9n7/hP9p9jIvp8rgG
EE7dsdHJ/VPcRuMODvrS7/s34Pof2n3OQm8n6BptG5ubZ8OX/ndxm/gHAgp4vrph+haoBet/1O5b
2J9/0Lbp8M1909PR1jm0D73vXmy8ar2Nr47Wc9gHEZLx1ibQF4621CNASfM2nQ8YZ9eS06ZgByoV
pItu2P7hBv4L4Lq1QGm/XwadS9R8SPlcXOF/7jlqll3CzuIylKNbWzIkF415gVqI2cq671l3oT0h
f2jF3djT+2OylOnyWKIBcIfoDqnnbqAlZhNBguxiM4qauCu1t0v7CLBmH8PkC7VxZ6kWhuNLFYs1
kVsvrDZvzkJwCj1FVMgRYekWUCvYt/4RwNRff0bcv//iM/J1mqgSbct0vn1GgD3djA5FQxQfb9Hv
UjBFaz8vgGNB6RkF2NofDJ1HzGUdxwI+LIbUir6g94SFb9OFKN6xtNILXP/1lX3z4/9+BoRuWUt/
2XegWf/55qu2siIOnaCIlE/KT3TwY7VZ+pCxywYCqV3+zT/4nQzOv8izLVydfgEPs2cuT+Uf8M02
xbcOgpmgPUCVA/kWXf3lc5aR2ZeuELHQfkRswM3hLqgvj4YgKWmbjvm83T6j/N7O1pk2lJ/fyp6x
iNk/xEjvNCpKIzo6OkFcUuzqmWMYbQ0fQQkwCsv11paWrYXe3/71/fuOXP4vH+cbDb5RKtat5WjU
Gp8kZKwm+syZWR7d8EDobuBU+OJ0tZ2JJiFxZU18O6KJRQuxcgjPM9xtogM/J3zzb65r6dT/+a3i
Nru6yxojSDLwl5//4TbPdjXVGTlaK/zgmAXyi9txcRJfHJKvrqkCP7IY7BMxBgfZo3sFKOVv3uzf
X+W3a7B8XmtuL6uWaS9vxR+uAdsr4TljhAG0gi6OQBuqWl27/Huq/hEKZ6+TT27Z7XERKqmiPGX+
xRrtB5CFDACRc/nNNa3dR9qrG1fA53R9OE4jA7E+8Jg9/s0tM76JfZfvkrkMaArs+DbO5W/Xq3dJ
OcWStxQlU5AYMQiQ9OygRU+maJs45Y3m3TtttMuRDaLzgRd4negsIxFFYhQ90NNdIb8jRvRz9oGN
p95+asgMzYogFwQIlvEOLcORrL9QE2cKSuyMzbWWmH0ZlsZITJK6C5xxUab0nKba9RyNN72brQ5T
H+2KXNuyQtNCtY+KBbEuoktVD0FZ5OfY4+eyD3rF26Pcp4I+C02lFQi4m0gvQPWVu5bXCMMRjfo+
GFB48NKdMcNQWjTXLhJrq/ceskUN1NMpnjmQ0TyHAwlX5b4uH7rhNikvyXmKxb7jIIGNlWc9WrWm
us2K6NRGbR3458RHq9CWrxppydmQneTYchev8WyeFqh/UtbXdKTvmtmcvsOr7KNfItZX1jA+wEpb
QVc9KC3aer29E4Y8KJKLS6xGKw8PRLHpXHetO+Mt8wkYbTwBHLvOf/MUfIN5fHsI2B7//NCWJHpa
s6hwLcAi8CNo4jEVXMpwxHpw8MzY/NshJ1aTkpfyEqAyGDkWLQQjX+UMvMPPirfeKPf/P9dlUER4
hoUo/ft15ZbTdn3Nw0nX7W6ACKAv3l/HRR043wAWW+O0FC8WklM0SZlEiYjHlFjYssjO8BzV37wt
9r94WRwhdEE2JtwL8ftl+sPL3US2S7GOYk7QBbRpergjY6RUi54E31DShBj0uzVRV4wtV9JUB5/+
9jy+TuJT8zuG6mS/IBikc77q8mpbehqCImZpxhLTGwd2vK2J4ATf+ZAQJpjLhY9lGXez7vyMfOPU
cLYw5Ido0p0p460OJR6n4SYuKlps4NbU5W/u/38tUzAa/OHzfltQm85tAaSwU6pKbs1l2JQ+VCaN
dg4yTWGQR0ExHqqLTPUt7NSNP77mEgNTm5wkPd6/uf2/we3f1lYuh+V1WduXffTPj2nHZqKG30L2
uQpC0HkGLLaWxlg6onUP623FnsoR5CbjJGha5U3Cc2sj7P3r2/JtYLy8LX+6jG+7uZiScPCXy3Dr
KtDtCnBduu9N95EZy99UDv/6C/jPT/xtp5U+tMVp+YSz0rZ4eZg8EpQIBuivP9Hvsve/3FmQ+exY
BGiwf/35zmKnsAziCPlI4C/J9tl4w7wUKaJALI5qvB6aXSQ0prfE4SInH43hVo/tjTqYfneHSfxq
O58TfQuFSCQZ/+bySFtaLuDbBeKIgT/D827pUOr/fIG5HzJOGFIKSD8+FqDXVrmnj0xAzCrIIzog
XhH/yFZC+faVcjSHkg+By9KToKgVcUpDfkua6Fo47Ya546okPNtkArXP0PFBNy5JmSW9d+tTPEl7
hGHBGPABoyu0Uw35pTDLfPdbtSxZBn1wfKNQKUoaptZ2nBKAo5tzQJbwbeUDaC5LsZtDccfIfd6Y
Ck3M1LtqZ+pZDPTd/JmYb32fzByu4/oU9uS3Wt49IdQZaY1tq/3ANxTYhFbtZZvpBzomay0Dh2cq
v93A6V+URhtdMSWxNNo7VT/cjEPfbGsLzKmZF1tMLMcmhb885umnUY77YVZPlGThxsrTYktwKi1I
4yMe6D7MprkXo4AE2lfMlcqGxdQD1QCqqtLL8ZZD+Nqc2yearz/w1b/KcZ1phNekVt6sqUjWWtt/
NOEXKMq7UHZohodsUwFy2Yw5U2bDyI5sto4eknyUMokOOz8/wHFnIhdqzEWF+IJzRoc9wdAZ7+u6
InFc5cQseKs0/QHtPCShMM0BgSQ4rEcl2HfnlO9r+kUGZEnjyjU39AZWJtiadVfTWna0+zmh5uqN
qaLTlxNpOHj4RzV0xoyJiDKQBJxiqLgn/a27uLHyAIq7BcqFjIn8RDfG9+nTNIK5kub5tBor+dSn
Nl5Komw23fQqAFaC9HVOuRa7iAdoppd+TDXi06CYJTEe3TBnO5PnLCWh1qnwwbc9zRJ9MOFLkhJu
KfPg1/ejl/kbvAt3vbRhBeofqC8/ckzIvOsDBsG4kFvlI2qdEXpLzQlcHW9E6CJVs8CsZZpzMphG
8ADVkHYQ52lviZ6B2sBrlIXuW+Fk9kaTGU2dij2jw9c+NNMnrTWxVS2UkmhGszL2hbcH1dNuEtIR
QsJRd5HUzU1MJNHRGfez8E91i1eynl11iNzxKU3zdj8692NKjg4uDj5+pZ9yk1b+HMldlA1nZDXG
Lk2nr1CFqyltKBMz0CWm6A+GhjViDu2T0WlMroQ9XPJDpNE197U8DnhsmPSIvrsNRXfw4tJYFZn1
mPXM9904KsGDSqTq1KsoSNDFJIXzAOKZ+Iwk37VaV+1mY2Sg2MpdNzM0R92pr40mmTfMgEqHY6ej
yosysSi0BMSnU6MOVS7ecpRqAOu0hyXQePDlQVbNsUHRSRtOYHGe0/uWD4y/i5WBgNxo1Um5x+Z2
1Qu/O1rZoSQG7ILmMkswxDe4WtYCjKf3WRiIGAHBsgbpWQWYlDs2OPYUGPg1Zl18Ci9uyFkcgCWF
Gmwkx0q3eHugDDk0NzViSFXoPgiJNiPWy48l+hnsQt0cGXfdGt1zqBuIDgn4WbVaeqMc/9UD8Lyz
pLztMtQAYc6hOtbW82Skt/MNQh1KZZI2NwY1ijNnnz5B9YHt3edkmTMHibN9x4Bi7NhtXIwDXXXq
SsFkwyUBNq4OhMVmW5F5CEyYyhRWgmq5jR40+JwrlSTPE5NugOo4bmqnkkFtwhDH0PDiwOu/Cr7z
uSJHtxPqzDee71A+/CrHninNQsW2K5QYgPIOvocpJqn6ihnmbmBUgxOJRno5WqR/du7ZUdZDjJJj
bRv5jSj1DO5r1hFx3QAQ6xCrWnG3YFzeEQZfSBsuAjd2BoRdXYRqcV6xMZDu6REFK0IvWucxjl5i
qZlj38cxQlB9OOLLqi8iVSSetumVNUtH/l5DakcsrM/DpzmKaQMbWW3s0fwa25wb1GS3Re6c9A4+
u1DG1XSxjXddS6BxCTg3d7OPxHUpXtMbDyRYJD6ZFQRuHb2afT0Fo0Ae1jjFNYM40EK+PGRwVuQy
60vM6sfYIpJVro6MaZGJj+pSmfarSVcVsKs49J16AyvJEkPbATwUV2BGt8TkkixSG8wZm/CnV6N2
GlsfK1RS3ZLOPiOOwTpRNdnFcbubzLnIgbc2BGckk/IqHX2xD1clvfm7okpevIqRRBXV76N5p5P0
ljpQXTh/a+u2rXuInGxMQ2Tw/qGA7wH3JGmKRdODWGYJ4oVxQXtQShCK8+ByWCuJBTUJEUqjjc2I
dw97Pk0VItMRf9wcsc/ES9JEGVmXRrmfzF4q5bSUzWSxEwuKhIVQg4SUnc4MD4CF8x1S3xhJPOSP
yWsfah3FjmbPA7DN6b6rmOJmJcAvO0ZRXhMFyhtXvnXC+4IUeSf88IhQYocYDtYa339VjtPOQT+0
kj2OAxIefXbFGGo6SCPb1YNqfMAxOSF+FcSKuTYNiPIdfue9LwbYlO5475gIEDIGcJw6y2ViUN6D
BgdLapb9XglAl+ZZt2CZVLSikgbxRA0UZ0XkzDEVc7LSOnnte4hq0TDyipnROalRZYGGY4PQ70yU
RCtjER2bJnO5qQVfIMrPWWpLXheGUMudc+SA3C/4I9THDUKw1Hy3Zv2X1dhqD8QEMWDBFNdB5x8V
+geM0YbjCP7YFhXIlsofOvEUv+gvngrzQ9wWp0i4n1LTLw1df0T9ZDj4DEGoJLptYhjTbRW+pTOF
Yp6Wh6oes8s4RpvW718TPb2g18P3JPEYgXt1lxSW+awJlg0EIFc9SwKMyMmBbBSWSmU/8Xpx6FqC
rXQ8oDKCPDrWU7pJJVSCklHCdvTqOxe7rCnkRjY6qREYAwBlwJ+wBD3UqWB3zemwthIl/YSs8Czd
hTtRCmIGQsQ+Q++i76lPSQh/xIvy22Z4GFqxJ9oh3c2a793EaImSwWZDbn62rvfhZcbNVMU/8y4K
QoSVeISvoTPRHQmfylc4yydV4j3J6uHs9p3cAugACzhthTvU/A7mniYh6YjrhoeG9ouKRuyPixRh
9tSwCAju2LPfsK8aa6Kh79GV3CG1p7axUUm7N9rMo8HW1PPLLPx5LgrT2m42WUm6u6jVfdN7+9LN
nx0Vf+b0fVtYFBmDZSb+X6QFvZlds+l7XoLOJKSlGRwg+B0PmN2P+0h/UQJr3kwMDSpBA2jinSsp
LFCv7YRX7vR6qM96praji3fG7yeBxqza1spdW+CnAnwou1g4x6RKHkuLNG2FJwhJxaTNFBGIWQBo
AIyg+sokyLeFPVSh6ltZU/fDY7PcRAsJGQYkBAcXeY7c2VWJwtbSLJyvjNfH6s6CeYuh5TrY2mm2
2m2PfW5Q7pm53ZGH/KxEfI1keJG68HcFSlC2PRRMZEG5K7PRPgak94v1EJLXOdbEog5IzpbSf2Ux
K3w0eFt8aryvJvYfNXsXX/b7EdL0KrZA3uduflsTK++l6SNwtBjhCBjeedJOyDyzrWRuutcXJdQU
ARJSeJxwuRebevxBkXgYxi9Z63QG4HaZ2AUZS+h0hzsN2VD0yhLfbrTCOU96Uq8zG3YqozfHwYg/
p/oNCS6omei8b6OcpJ02OphjsbfS9or89K1TvO74T8JD4vpo7p1TlTD1HP1r7xpXm+8Vn5RFGqMR
xMPdqOWkdvbZSqvnLwO+/yYpm+1oVTdoY4+aqfMf/ylqK5JRvFuOEzby1hySoJNs6lnLd8Q43Enp
vlseX0HkyQ8uDIWz9zTJ5sXI9IdZMzFk4gDD2WX/X/bObEduJM3SrzIvwARXI3nZ7k7fY18UETdE
KCRxp9G4k0/fnymzpyYLqMYU5mYGGKCyUJWZUrjc6bac/5zvVN7TVMF0lGb3q3eh8zWVehuyOiLh
7ZgNEZ7s6llFyWefHxRnNbT64TJgP9kUy7WGS79Jq/g5H2Lua2xigdAQTZNJcTGSPDSSgBaFFj9H
XHcX1dIfalreA1kPfIfWcsv95bFSFqA10ptrfSq9hg4fulVo+87PVZt/THXy2Ljqs/LHfco9Epsu
OweEeepVsbr14kbrlLOgRHCmFUErpO2QRn41XCAZvLcsYiYFCZu+Mq6dYRAQvvTcYXIreM41xe69
mIaTtcboqTQqzWkUDpSRzXdBDj4h4QuzrjuDnpChWA55Vt3jtbnJegyrqXEtEyNi7n2cNaGrEZtQ
P3nVtUAhNsNllwvjajxb3bQbrODVLYnjK2SR3DtWuV5f0jdvBtnNz216ZNdpPcgGXam9Yym8dWOa
nOIFI3AWWWkPtSR9Kpd4P6TZOc/dI4gwdi4qSHr4M9PG6ggHLQNWDlhxgAbb0n/BOq0DNYe5JYvi
PrgOm3hVHYOuOoWbiqaoipXYdXd+Ls42IwyAM5FySNWtWIWT9NF2zR0Nb7uGzHEdZOdFQmou+GWB
ewStCVd82TXlcsiKcR/D65MchOEuVJSroqjNt0t/b+GIKUf2EdN4VIZH5HBneRQDM3RaJnzjSkzR
bPovjlgOXgItoT0TzNuNLux10nezcG/0K+CNDax2L9VrSbJapOA7c7o+Omc/RNwojhaODQe38lIl
+3KWH2mZnXHVgaMzrkgAW/2/JS9Nv5la7l/a5QBlNPJoJWRtMwuE4aE/0Ta/rSDtCC996Lg6CLPj
nyN2J8mjGU+bRs7oyQ0IwTMq4aHmz6hm4zHrBMac7zm4paU3rrGZQpznzzWaeAOxVvdg5tXi3FAM
w4LsnomH3rO5ZaZVUyY8bMn131k+TabMpNZ0uV1Y9Gv6SphG4TpKbwaPN27wjmEAaSFIz/qjK8bl
UFndiWAlXQo8iml3p/9/V/H8uett3KVnneQxN6UEe+kCIJv8J5rmHuwhPduo8oMBbjJT0YwdhzZr
e2ijbC2PBmfxZGxZ3ktoDgAr6Ia5SczgtcAY2vPAj8B1Vr87FL3FXeKjbX/gpNjK4dLle0+GaKtg
bgu4cD0jrziEuP5BqxL2q8eZrO7s/pTDo8kBUivuawwZjJisM96tKUTdG1xyuxi88EDMMxAP9W9T
Bg4yGJikU3u2H8MkuiDVYWEEgAywSbk9eZg/0r5ApOENAivnZ9Uu8Z2dbGvCf3TrkDsd5+2YUNED
5tyKY+wp3sGig27IaJ9pzIiQBWfyYmMlVAJw5p/BZSSi34TpdA9slBNVR3y8eVyb8C4R/m6QU2SP
kBjxbSlr3AlV3yA9HbwUMXaIIwAq7zKH+OV9ZaegMlhPzMjEl5OLG5nS1wWVtcSNYZk9JhxciiFo
iLV+CFciY+IHfa2bbjgPU7xvaIR9z/Dr0B23NZglklG5jkNCMdUT4FEDciJm4rZ3o7wOr3ZcP3Wc
MWu7OoJ4n8WPkEpraQwYQGmdVdS0DNzdksR5nwdnNzae2HAsi7BhRkCjdkTrNjZjE4eSIMAvptpm
9oGL3M7trxAaj3aQfowBqMmpuS0mh4+wlXd+j7znjEO4KRUvMK4Hugct49gZb45tnDKWqjbhcBl3
sBpn41Bw0ms8pFrJDyvHZ7Oq6ORaL8MkaNIYt6LHJBpXBB2GgTa+aFnUKeWrbBDPhj2gXqbSgbyV
Xwzk5RYdzMqDbTcYAMaQe4r27ITMscRQnmfoHKuRnIxpvR2SjETjFCmfckAJzs0ND25K9oEWbyj/
HF4qnj6wVHsrKX9kNRwV07tWfXsodJnhGrSPyZxwR+HtKsP4Rnb5LRa3vWEnFLB4UY+6RfnFYcnh
Z631eWmcKDC8c9/gG0K15EhzrLv5RhF28VyPEHx5JelDQ9cibv2Z5HSX1jbSOTugYlgZVCvg1tx+
WANyCOXg3hkdR+sYzvbGtI+afUGQ9+DFgN4Th8MjQLtHa2zri53V2MxImWzSUoR3i3dD6v+aZrpz
aJScTQcfOyeLylhEZZrsOQaNjBPbVD1VPm9t6ZuUrthgNtSSxVy9f1UoRQvJyrCsoo45WD8+WBjM
0PvlfWJXvyTsruCuXXGgL4ckzcED+Ix2w85/VqQDqDeJkq6+96TPyjTcrGn8yQMS9W34rDOciHLs
e6zN+JiC0bojfXht3OZNTQhEm3TjN8aldpNLUDYKE11zH4eLBmTUV7YDSApF7Z2mcripQ4jBtfsg
5+p+6ufd0IHCyN34vHhkakiHkOl66lpKn4hyNgeJ00q/LF/y2zqycFB8nIc8xOE+mdSl0W7quBws
sN7DXKA9U/mPyi2uU5l/KIuXVw+3ZXfV2VeVAA2z+dSEMqIpCJ6HTDf1WgsK/c/KQ7fyve+jWBjt
FtajO4Fdkezkqhd3AXPfa9lU+xjD7Z+Du3+Lvn+TfbV0EP3q/5nm9Tfk17Os+M9/+6/8y9/o/0JG
v028kKHhvw5L3ny2X+nP/5UL9tcv+Yd7yuLErk1S8ClNwezpf7qnsJDwD1wdfjSFzajoH2FJLFUO
ToBAVzIwqvmHe8r+QwSA9Mn14cfChvNvhSUZtP19DGMTgwTPb5o4+TGfslT9fQxT+cB3ar7DuAUc
e5+K8r0Ip50TVvML3V37XkMyihiKjAs3Y3Xl2zRi80h8ySE+/ywLyQNpIZm54fcpsC5J1d2QEAdu
VNk4Cev9pDEdedre13o0UeOX2NQWhiVPYz1gm5zWyiErUOBf99bqZw0DpDdo9JxbLuUBUGm3dhHP
0bBG0le5ySFKo0SkhopU0EVm9TzhhGyYA+QaPmLwRfY1jgQ0MJf//EjK/LZN47OjwSUEnGdlxNtV
I03qGmGhhPc0QjuRLi2YqQagUHhy8iGiZI37lCRoU+W94QNMQTzmriJ/LGXa3xWipOcXnb+DshJD
W3FtbNEx3teNC4mFSP+x5S7nqfmmT+0TqSB+eMdIoQ3Gu7ijlBK2ySOoQlzYLbf8FTPdbiHwb4ZQ
uVoH9GVuJz0eMFjIffjFXi13saJJqVRLBDKEJjo8ZWbYoBKsfbWvKzCtpBSSyPDxMTA2Ne2Z5DU9
0y7wHnxrdAv1FHeWifyoVoCWsXy0GJyA8w0jUloVeAmM8YxBd53fcatTCU2nQfY4x+u7cIm4juY0
HR3pxpQ/MpkfFT2k+Rg/e619v8T9T7JsihqXEZvLkCPZ4f/YUiEMyybwIAoNM8c6ulg8k4tMSMXJ
9hnHPqOXyhoOQWH5t8uIWiQ5si+ye28EgFxQXdS0uYZ/GtPJivwijA/OlFkvgQ94YKALqaF1sQpe
ZWAip06S1lBfrpzTJ3kuDGZuue3fdyFaVJcTufSUWz6PyW+He3UGQUSAZu1eymLN7nCimJCgnMdw
naZT2Lf1QzYj8iXfwsRCcnXZRcXIKu6my7eZ5jIUJuZq34yveVze1oBcw7jObxjkdo3Jv2ZX7GsE
qkBIxfXtAGhzO/skQFw3faKFg8BEe7G8XG4dgpvUHOEvV4zAuChQg9uSdYPnf22UegCqcjlxdMoO
vDJ0rz6mUM6yuSMt+pnFUZgNbzBsrmNQfdA5/HNwB7DCEKXntUxuRjGJ3UIKIZ0ze+cz5n6CYsG5
B211myaMg0MyVCYmnpgkCZm2ztcd8RvTUQw/p/RLyv5n3CP8jp3hPVN87x8UpP8+kDZNlZbzlg+E
QuyyzW6094EazTpyaq7FBib7jMPARgU9+N620YMtFPPRzGJoOrX7IgNA1LLt3/tvRu3RvpUtyykR
Y/HkusMvEmvJaUlYgTJq5Lj7QRihIoHTaxU+dzW3F2t1XmbmuYSXXeoQVHOKyX5yjGvMAzU2KFN0
AH/Hgr0rDPLSfdg+T5V0DiorL6INycGZfRTa7jEYAoMjGoMGkDneFlcVlo+kousIVsspSbzuKfVm
d//7k23Nz7SAvRHQhUl5cnFqdYbMM+StQqBOfZz4MiacSJQEvb89Je/mb3DONOxUaX0LYvcxboDV
NYEFwpTJ4QLDDVQX+GGffjOGwnQlSMFAxQIhsnoDjcJdFGZtf5zy8UFWA67Guv7A2Y9vr6NG/Ey5
LGq+eRs7ctg7XUiya3xoZ7/a5RLNKnU/ysL9KQQR6JIq1Xohzja+CC/hV8Vozr+zqUNI7WzjZVGX
rb+QLu9wjn+r6GhJKazuLPjYWe98+JBUgeO99X0BGkpHGfODWYmTaTLDUDH0e9G+TV0Fykjg7+5k
+Wwn1lHMJxtuka106rMNGF/B7zNBZBM5DVk2hxaMLzCuw/i8OtmLmKcoTjOkEyzjWcWFZ0jNx8KL
7z3fi7wck2+TNawLBcEDWXjNzeBQQL9YByq9fggC0VvSY+ZRVSko97I4GzK7NXATbEi1dQwHQsez
NobfEr4Atkr0SpwzLK2GQ3VVHjgW+pB7rNu93bl30mMtMMqzNjZtGjd5nbkMNhUZlGQ4zYxEM6wP
WKbULyXdl6lx9yCL+SCdldfugXdCosJQZ4ALdI0zh3P6lVJywEZ7KePxZ92sbJwrY0B7OtLF+hpz
z/QbDoFz4nxivv9Y3Cc/4c6C6Y+JeYMyXw/hnTXCEcl1EaEj6QAhzHswETrFNG2Hub/MC8GM2Rl+
VtgpaD3hsyqJOrbTu6VAyKd0hnujOBgW2vM6pqhj72mpEb1sFSJcmgiydKhD1+Xwy5DAePNE3RmD
fa3VePSXGeOayO5Nu38zUcnlRKwm949EDs+rA7dlqun8W8EFqxS/ZusFO2+AYV3WxyYPKK5UVJGJ
2X+EytY8OyvBGlZOtd4WHbf0OQXWkPoGX/Nin2i2gmjqVzpDbiS1m/SQj9wwR/9jnJ/xJDMP+5Vb
/L2ioC7IwnAQ1siYsRHcVcw6oBcVO4rqin0+F6eV3MzekAHsuKG6XczpWzEjU0IRd9f63tGEEitY
MVmkD7Qk3hQyhh89zy9TnD8Devyp6UChcY90+LqELwoeaETac9xW28IMUyb0JFn6DugcS/6l6EN5
fIcxjSKcMQek+fBaJxUtRi5ad9KQL3UXdKQk5XV7JVEWF3shSxydFuPt6jK3SBMuQTp+6esgJk/A
Af4Xts04Pg7M1INvA7lNekEymoXgP3XJt3jphmPc94eUrOfi5HTLDY2xnUPIXpaasSQsb341EREN
CIt2tNV0lfnpkSKdrOUl1bHScDKfIX1GDIzc3dS+puRP599B1ADUtanDqR0p1UHHVSW51cBjLhon
u8V0G8pg5stUpU9d0QXHYgxfCt99HHQI1g2gxZU9IxfisV1uPQt6rciOEZ3NdYg202na4OwVhGuH
TMdsydtiHqLi1FmOysx+TAllsXbjPNo6pLvquG6Q92+9DvC6ehkGp3SeCkYKipRv4WJBryjT26zh
yjqg3UJE48atyn02Z5LCJHPI0hAd7nSImOTZxg7wwK06YKwE4z+hmCq4/Usm5XeLLHLHBGvTWcy3
HSC4FnHlXAeXMQdEjY4yG/TwKR1ujnXMuSLvLHTw2dER6HBihEsm2tLhaJOUNOCrs8sdngooHaCm
o6k4OfF8or+drvcv4dfvBi5YIlqMR8PkySONDSbsrg0Ja8/CRzulwV42xMo9HeI2OuNY4/+nzIrz
tA56D27/fSH5nZAA70mCVzoSvuhweEZKfDDLx7pFOG6D/peYNH2QUhHTkeLUL8PtrMPmqUQJJn3e
wX6CmleEh55kek5CXVQEX+PgW66j63aVx9FEmj0g1e7oeHung+4shgzjko+aBHyvo/Cc9o4pv4FP
Rl4GgJ7MBjAxphdYxBRh6JLvjZnpnVHH7E2FV7HT0Xv88LOO4ps6lB+T2vJ0TL8krx/q4P4i61cA
ISn1Xtlp0OH+gJT/quP+ng7++8HFKZPh2Ho1n5FPnK1EO2Ke0HMruuWzuhamZmXCE5jYumnL5v4B
aaBxCrpPQQ/w+azOu8/P2qcaTUCe9ToNvM4GXQIzwL2nMQYJodHEwVHsacRBrDi/2P5718ovkK/O
dlja79nyi+yu3Isq+dEEWDVquAmiZ5sico22pVOIbpiRIz91Me+JdKNk6cKdqOez0DiGSYMZSggN
rUY1pMqpqI4ZGFtokIOvkQ6zhjtYGvNQWd6zr8EPvKg3tgCMAaG5Z5zM2DtmYQtQf/bYt6FHlJpK
pnEScpGwlu34ojRqAiF/C0IMSxon2hGlYQBK4UCngLTnwL8ZsO7eV04JvkLj7lPqBBbIFp5GXCgN
u0j0uSCkWUGLT5hC0L04JTqtupk7/E/rAHWMsMs6HpORU3iLjchvftLaGO6bBthGtpL7NlBOlFny
gAV6/QvuBw8asAGunTftkmt4B/vGYw7No9FYDxu+x0LAoounyKrmo1jia5VlwG9sjChZNp5Mb3xi
DiN20zLC54If4vrhDQTa7z5ckQW+CBv7LkuD9MZx+LYtcHmZKAfgSEYd8G3uXA0qEQw3oUiaP5iB
6KGcBbAx7N8AhxH5JBlnmSBPXA0/WTUGZdRAFEiew7mGkcJtF6ObxqZgqntX+r2bNVIlib8lcQ+U
GtZKBXOlS4fgsEJhGQbqnLjFnbOsJCndnUK7/VnG8iiMZD6Mv1EuXvJj1HAXG8rLsoB76TT4BRal
grECDKZQsCAVZBir/DIM3UQEXaVJAMjAq2WAZy9vc5icSWXIra9xM0A3xl2nETQk/UGcdVVkQqcJ
ppoGI0WYx/SWX159NODYqJ4ru5UeRw24cZ1EV83DM5tWFHdsNV84Xn5XNfEZlI1/DhMZlcwWmerB
J7DDnNoTM9gJq/wQaz9FTWtdrIYyVrWcWGqbbWj4y77M7wcZuxFk3OlmnJo7ol+3XNkTfqy3DyB0
JhrVadTxZQUlbRE/zDTMU2is52+t59/Sxf5PFK+/SWf/D9HyHYeA8n8niz23ugKTtq//AEj8P/7j
R5b8TSP769f/pZHZf7iwwiilDGxhuiHxrr8kMvMPx/dDpCn+2/odqvsvhcz/A2UM0D7uZocMiH4x
nfwTnu8Bz3domDWFZXKI9/4teL5l/3OJJagyL8CnjN7mmaEAjvB3iazDI+ug0nJ0FswKCxwBPpdI
NoD4VRUksivnPMUdfboa6VgMaX3kHh6spAESsNqh677EWfk4dB72Ta+7aRKWFpEBrnDP+UCRj0ad
aO8G4ebczNhDwvpLkJjfzT6HUoKFATuRA0d7iuFMdGP+6C5fVNMRkTDXx4LTSmV24PQJaVGs8eJ4
3XPjB29tvX5OjFmPPo5G4O/7ZCxeBR9M1I+ed55z6yYw5XfXZG2JgfdjfRNXlymsin9mVdPS4gtP
tWjkSOiBMUeZIgHIXn4V1SqZSxm/AhvoEufNoIQhk+ePsWpvnDK3t9goyBCBNWRhNCMxc2wjirPL
w/zSZIIUZDwyk5nlayW59xZ9eaCpcYu5NDiBRbytfULW7Xgv3AYGrlPfNMH6kCR0e9Q4K3I/udZg
nJY2pQuTXbzyUAZdZ/lsR9iq7Ok/57e2hJcqrNXCllbw91AGg8n5YkZIyaAjXwWJ++3kERNMGosd
K8OQmZOL8VsOHUKJjzqtZwr8DlZcX2hu/lG484sq1HkKccy1qXcNE06uuJwoBcROPnXyYYrlt86+
cwea7wqQU619zkL/F3/dC0Oecav43DXFbSWbNkpH5zO0h+w0i+HeWYiI1AYF4l5w069ZeDah0xW5
P0UQ6vbUllD/C5el7+WH7+R4PAxxwk3DIW4UQAXQDh0zfgLYBSwAv8r46QTxE8d4CkMOSdf8wLW5
8Z3hgGWXvRFW+kYquI0eO8Yua12OOooZsqMG7C+19K5EuljtxfJUYdRG6CyiAY/mEGBIc0V+TQIG
sXRnR76mTFWO6YLqpY0Kv67a5+S8qPt0xEpHlYn6E5dMVsRcv1cNECEQsTQI18NruaepGqAWduYb
HpFugx1w3qD5MtEux/Zi+utXvDo2d4rgXnSMk0CpM5dc/eswxtvaVRSa7/joO4+xXzG/w9hkrGje
Qfz4ITnXbKl39OiLNj1P7Oyl+Iz7/N2j/3jvoJBxPOaIl3bhj5FGQFFg6/atNxrI2fWkqqJYR2gF
A1WcTflhCep3T/ILlpLPwcoBH6XUxfwpI48otrYd35LKs3bjwiZKFuCGUzfNtAA8bAlNbPGJVHIP
RYZrIcMIp4uoVpr2oqeFuxcwdazJfFEQCzeJjWeqprETUgMSy+CdncXdr6VdEw597TNA+T1G5S1U
DZzcFWJ7GKpratu0ara9dSD7UGxxdvNDU2DqvHXkE3sC/X3TR8PsX5KJgSGYjC0Xpvu1Bo6bFGim
yo986Mmr4kYRcItMeCd6uiiRvQe7ahBXsMEAQt0geIjeUOfAM29w4UNwwcy8y3JqY3MjfPWlOexZ
7fttYPE9AJkwbYacSoJgie3TpGEGWcAQLMY0Lg7oHvlxcBL03KqlG4N9Ouz4aoGOOxi6oR62FBCo
5hUbFKZAsYKdyu0995BgZxXiio+XyKFFdrVol4ZRcXPn2GZzU5fxa3DmUo4jbTPO5cj1LPukH2OD
cN49pm5ZMnGkNgjjWWLJ8KyCkSuIYcNnDep7kRfqKtOu2rq9I4+ml+3dyjXxtwE1Tqd5k9IKeHEM
bvzmwTDzIML0Ji81gYU8WZqnYupu2350Too72da0uVuA0CMZNsXvsnnFDAHVfnJo0Rw9onkLbWDQ
FqkbSlCwekpJaui8HzkL4tJ85rRZJn7yTd8jFLwUPg8sIPOybxb/TlhNtqdh0+MNDDl7UxgyzQ6l
A4snd2nFoEPHtOMCkLBZi+OCk8TJmq1HDe82AcC9LYYMULzCTMsRCqZOhwaa3dU6Mpit4zfasu2t
p0YY8D7gWQuDxYbC6e06hwAjSDvvc/wL8zh/LxvrDgAuO008P3Jn++FMmFtrXxQQ26sIbk2zi1O+
B7VIONJRoqcmN92l9JjOZfYrnzmW4zHzDffXyHwAI5fn3PrWFfN5RjEHRE5rSW1YJSRWuYzaDZfj
crjI+a6iRfBsBYfWR7ZSALuH8XExwwcV07JedOVngrkbe4cqoJpjhU3WF3sMm8OiuMG6pU94eRy+
BfiUKjGVlMwMHtWppbF1Be82LNGFZt2YlkzD6V5NQ56qEUMSakZ9YEW3buvMfIFmlWyAWTjavOfs
/KYHBUhIIXZrLCByH+yGFVuhMKoRoxDNDcvUWftSUbie5Mc2qP3dGHvVSeDCyOS4izFlHILYBEqX
ZZi3sS0nv4xummFsmRV90L4CEWy3e6dJXeDEFCOWa+QqCGRJDhaStFRrW0iz6YCzzy6eWBzeCVnf
+Q4xfS959bywuQuhzHSLvnPQdWHBijqJ+cE00nfTIK6P8fy7Y3jZtkumifhGgX1CeA/5+DkSJtm1
sv2siLBuqpQe01V5UZONX/VkN/BDZzJQQw1l3VqfMy2qw8qKvKB+rBbO+q2YWKCxv09sDm6MLwKY
vg17r3vl+rY6DuWRRGvXElOvYLTAvsNdCVwmH6PZZLu8B46Zuz+cEUlnKZp4l679xXJw7DhQ+rYE
faDbD/hvh8T46bWBuU9j6xaydL1PDNLsTXusvJbyluSVP/aFSPW8b3LBtieZb8V8WAtX7bqt+YiY
m0zVEHJLexdEKIC2WnjFHbZSZbLtQHgx49kDzTMOfLQh1poC4FHspNUWvJ3aLDx4h2TuYWCD8unz
/Lsh0yJq8ETOcfg5dDZoHsEuHIb41oruWo2DOnSE49z108sU1CMisrtafQV++41kwhN45hKnIUIy
0Gj7NEyme9+WPX2lSMNVu8ASz8VBLv3HRALuEJR0EoiEmNNKWQlrEKJddi+CkRscl2zwM1UdjeEC
YHqhsTSNsUDnKwPMTD03KxuBMmq8o949cc2Ls9BkXNed3K8F78MSfNJWHqVdwCGE1oUe51KZnaQB
/4BH7Mmt8Q73cWWc5wb5vAABTozBPsuEBEVXpAseQBbDtCvZMDqofEbO5ogXed2Wct3l1VzQEwXV
rM9N+6WFc0Wd+ylY/B+EVt9N0EDUC4HfboF62CYq3xTQwziZ0t/0dX8dc9qbW7GPQ/GtHwhaUXYF
yDccNIFt45TK+OaNrzYQr13omA8YRRCM9d4leB58Qlup5NRj++oVRUzs2qyBvkt9Mw+JwzAuRTyA
efhmEa3IcnleFrJw7hDBXi0ju8gfm5FzcEnzyj51MmLgBk+k0XJKM0ui+Msp6yxGipIeSlBkRoCC
mGZKRgOnBq76wXV1l+CY4f/SXwSXtFWVYcRixPPgJkQi+tI+0DD5AbdKlPH0xcmfU5ezm0c7oc6d
AUTsYRFjq+EoYaCtKYYCYzCpmxZiIUJaidW7zL9KRjiMKQzrGLbBfpqggUtSJptcpBg+54QUxu1U
hVBya2LAwDAjsHndWRkjlVkTqV2GMZ94cz3uMCGEykWRXNMUpLp9oM34taypBrCNrxQa2IiaVFqR
2dGTmZJa8YV77MfxW6Pa/AA6Bic+9PGlAxNgKVIvjmqfltAuSQhkHHGIV7khDGTD0Q9LIM5iskk8
lmF3IaNouJznyRRTN5xw5uGTWraVyRnDj1Hd8/55qUfzYIFQch3T2Jfh4G9mHgcy3Md2nVFhPZdv
QOvsU6pkILpC+8t+9N7iH9lYsDNy2qOUvtnbK98lC8b6UfX9SeMUd0vOUiBXcTv1ViSzkARbfhnr
cx77IJ5Q8ndkpG5xgmZ7kXt79nlnP9eoSL2LHoyXDi4aPnbPSQ/aQz7UBQZV+prxk/4w0/ARMBfq
h7S7XdFOCMUK3Xtqt5MDLMrn+AoL7+CscX3w8+4cGL63sxBCSZ5fi54e06Vq+6fe02782sF+6/Qf
ZVgbjwj7N9mAuuh/r6suZFpJIL7PqmwzeD3ZUhLwZI28A85jnyRG2xJjY97k97sKFQe1Ck2n0mlt
JvM2DoXcQMaap01Xm8WhMC6UecTnwsnCbc05EVoXayB1B0KsEYo9SuRscSc04zQqS/T3paZyDd6t
W42HiY/YAR0e1W2Q7sWAZDkGTDwlyFfE911ZDuZNvg60iNbiQSm/u+YuftTGRDdE9e6HvcJNnuXi
55Cz4Q/rbG+zRp3pLMUB0nachP1m1y/o+L7DAwsxb454aORWKLryEhz8cZlc4jDlaG9Y5UW2IPQz
9hjuZ3D/PMnxbq6ZJhjNfW508HGFYwKKZV4rnm0vfyyn4lGZNk3FhA25tea3XK6Y/ivKva07peS1
a1KOsItscIvKAGNX8cXofAuIL7iMlVFsONiea7c/6L9CP/2BL4gpS89tN2jtQ2fa93LJwe2i3jK5
QIUcv7cuwO2CyqMb1lT+MCGv0qGBVGP0qbK2cY2kYDQndcyTUvGwNhO1Lh0225ChfbEeg5A4T9EP
974/uhpHM/An47Sb2+3JF+RTsyB+Xyw+EKVSugLiNt6qavCigcE8KmK05A03E9F9n1JPJ9DnTauA
iBTLxfZ4XueuPcmupCszmz+H5VcMHyCyHN/ZpB5VwozFz2MlfqKQbs0gLx8ldyDuvsERE4i1jVuT
sefEGaDquBeZy34RzcGQw4l5CR/Z4Pzk7dODE3GfdKj0RQeTrfDgNZtNSGd3aG9KzC7wR8SV+gGH
lWp5moeZqXxGWVddYse3a4+vc/w+c5Nd39yMgalV0M1pdgex6LhxiJd4SRnkCc4KcwnrrrLRQ90p
XU5NVh9t2/uiHphn2glkxNHtWE9Ed0m3RXm6fmYtX6PBE28VNNxohFEY8qWlTvuxlZEstraLfM7t
A9LIPJyVDdF+2emSuaCNXDProxYRdKTdftt6dKljtY00hBST6S6oyeEJe7g1CtxIg7wMiftRSOyc
E2husjuG9FA8cBqseWwA+QMYR0D6mygKOBdred+xHahGtlufRG4zY69iTvk4u1PBKXV9JELpHST+
cqhz2pUPdJxJ7YZdhO9+Ob3L0nsIaiui/PJWoXQX7fgWU/+kvNi7xNXPKVEWyGG424hTW2kE57i3
kwOeI47V08K3DEOy407hdvX0HUh8BjE1KaRpMXWlE5ho8KwT0ykrQ8ixGu9jwsPDOXel7WI+TYZ8
CYBANzBDIxwcF2iyxNZwEThD+CGy9YvLf79JjjR1f4Su3Pn0solheXR9/xaO+2fOBYLGLqrgdMAT
hCRQx88c18soho+pt1+dnPxH3OD7H4xPPM+leRdm/tGW3jFOYdupcrmtrIZBRz/f82H9Yuj66qVP
hsdkhvKVTeKZ9t3g6/IYnDopBRpGZV0q3+mOVkt8cNUdZtV6zsVCrSUXd2fal31zRgNbosBzH1Vi
fet74xZx9KMEvun4zYvm+WIgGw8tsRvXbGd9sngCbXQnkzzZN8m+tljWG1y8iyRgT6Vgd64FezhY
o5rqSeiw6cIUKajIKCJ+5PPTOrrR0LzWcIFWdV2ZBRgPc2dTQSKN30mUeNN6w1PnUAzMBWRMqU37
/yL7/w7Iz8bnidj8r72n99lP+k77vynrf/2iP5X18A+bk0yIdRONC6unA27kT2kdPh/2UUypjucQ
bQU++w/3qfjDhRzyp+JugszmNfyXtu7+YeouWcBnoe3T1eH+W+w+fsw/2U9N0GkBIr4ABxSCA/wn
8orKcAJ1aF2bhLjOxkGaZLFh1tnSvTBNO3JN466k5Mb6qp3vwqPfTsX5SJ3FazJPzVEVI+am8VjX
48Fo8y1AEbqUA/dStAC15eh2keJ7TpaddiguKoh/G2UYtH7TBrbLrCyky5QHn8sBHQaOndwqUz3b
gIPx5lAabzvzvZHIiyLmdxjc5tyv/8neeSy5rmRZ9lfaao4yCIca1ISgJkMwgiEnsBA3IB3Kob++
F25WWWfezKrXPe8Uz1LcFwxCuPs5Z++1tT3QCdzOHlZ0pLIuR1TWDxSq93MWZ7eywkjm0AJ09P7R
bktWscT6GoqkP5a2dtWrHIanSUsqLyz/njEZ2RC189DNsSK2wN7IaJrWtYweyDFNzP7WykYk5ctf
ulG8TKCwgrIfLhoyt43OZHNTgEbe9SDKgoKakjwoQzvYAxP79kR8ZLXVp/ZB2Oa17rk+up5Wq1aX
b2GffJO/iSPCe2w8i7loZbE7Sf+9X6C8fiWJN5L6l9s4X+6AkylDXeA53WsdUa8vSPmhqu4BlPpE
nQY6fA3CdpF+yci7qpwsIzVcIv2morNDEb7XrJHyNfSPGYcz6SE48ooP2MkEmHcb0wfrGzrCW0NL
/4nYgNKcAqbh1IU9NvJoQHcd24IevWjjolVTzkNfJHceBAWdfu2xzNo+0KmInK6+65rwFxTcKhxu
yIGju7Nw+t3lHOtwTNUV6QIiuYt62n4LTCZnooh+jHQO2uAVx0ygtLVgVOPL5qAEfaqMJN/R+7Cs
+qISL153dFYpr5rz4pAYMzDFahnneGDcaZWh87LNJyd8lB0jFBXGZFi6/lfGgXawE3zm2RjdACxZ
EwT13pbOvOuxKYmJaMNIpXeiNwDaCWfNg3IlOfdatvcMwWYeJxRtISgEzMVEsbzmWXiUMpzPErE/
EpS2xE5f/JSGyTfRS0VkXQGK5TYkYnzHMIkaI26wi4iCkEkkxiGmFTkvdJqYE1XDiCkeEKRJup4N
lOigBYC/akV0Y9Z000bvfkxRWSA9QxHzkzKFUWiQ4p7XDTHzxxKPkfXjxWr9p1wUFZW7tW4LylzE
nMO2o5ZYJ8LauTqQ22wen3qJXqih1dJ3AIenYtIOWo8OZOaEyAmb6hrizQrb83PjDk+8xy9ZOINv
mSrKJ0UNWdlvBtkdqyJGadK06B3KlpmF3gNzBvWxzWfnCnJNYvmm554O49ZAfheFpH24bK+dPSPy
sZYISgOdZeOgwP7WNHDwtUaXH8QQ8QyC7buZxYNuZFfgUwBRBv/BNh/LLL1r2nHTy+K1g63LKfjG
nBBneuNT7OD2hhrV0ZuYcjCkaON+Jru9R+5GjAB5PINRJoAlAJwPTMFcFbvgW+ZnBl87yirs5G5B
M6y1TpUDKDgN02LtSRMbT8lPIxrg3R7LfB1j/eDruN9G3Rxan9NopacXWjYNoG1zJefuOSJ+Mgip
JiAraW9mTNetNTgtOaXilbCGU21+QkZted6QBvpk5/ZNezcWNoSjpv0ydLjEqkrbU6ehVnGJIiDr
yyThZbzTfcr7JCwvXTTeu7mNIAS9g9FcBvJG4DWuzRTwIeIsmP7tK10XEtmCRpgcrIdTb3fevnXx
lVnyW9BN8Dr5Pgz+vl2O7l0IKC0bxBtxuU1AcKNaFY5DxOI44izTjE8rgwAgqvvKhjpoORj4WCT8
7KpSIqob5SJUayAMC9bK1SQoVMzG35QOZ8W0Z/aJrmGnrFScQy0lTsNGxWON1hmWBsM3+9EpAxTS
9N1upphUDpeyJPjO0BVuyXdecCIF1I59bWt3RYTdXcCg2kxefqvrWnLqUou1uyK9IVyUYw3zrBL2
CM0ffmH5VcjpYzb8b98CqhGPDyk+3GAJ+O5VNqLrPs5R3p37GEkz6dKm/KosBEGV5rV0glgfyrJE
eGJtYRh9Fy4aJE+PKRS0pSgnSFNq+Jh14mnhwbwrj1le3+dqM9XQX6gPwA8RLBlkzzKq6ECPbIll
Mby6+vjq5xR2KtWe7TbvABQVSP6WqUuGprOxcIaP1V7YbJYTQpSA9IFvDV/6NbQRKg55VdB95lXM
qF0YCvQbc5qjNTBwUhDm5Do507r0C3tlauF3GYODtRBloJ826GEnjJ0TogpTdN+clHW2EvumlNF7
11KRO86CD+/MB6YGB30JDsI4flLFRKDVaD+UIV/BZFFNFBo9L8munY4GlpTMczKL96jFKpgsT9Eo
+j2t4XpdekiPTOm6Gz2p1opE7FOl94fYry5qodzr2XOt42TImHEY1DiYN1LkcOY5TYpbRkbyKCP6
tLXyz0lqPJiNak6MQAiwSjGPxdZAATbTe6eIJWckDpmx4sGv8Rcmt+WIficlEMYvLsI40fNcwzQm
mbd77JblQAr5pgMMowvXo6o1bhyVXbyRaEhz3Gc28xnd5oVyh+51CcDqDPUJR6X0SHLtMuegj8kv
cklJx8qyZJsM7eNAp8GPN2ATES82TDVq51dWWvuoIOIzMe9+B8FMtbGLXO3NzwH1WOKgbKCe2Zyv
xURPI1mSrMnzJdV4gASVf7Q9jeQ8/uirPemSQdfq70OnvUUGRTBwjS+iQ599rxO3nS8Ca2fn8K4a
PQmQPD0UKGaZFiBxm5v9VNjOtm45znTKeRnbZs1Cvp18baH4aHe4KOGXIbdaTXjSoOLwoyuErLT+
x60Mm7swHbvDVCB7G4iaQTXXcFsQYNkVuuW2/YQeV2E5bVIyJ+ftbEzyODocfqpMo1uP+3tN7fOY
d2S0tnTtPbp+26wtd0my5NfDjsoLpsJqeQhjv9sYD5qjcfKgI8rJqg+GmJefjNQc/SBiB9YbYvH4
CjHg0RIPpz6XD8Amtink7I3MEUWZ8fgE0FLj8csZ6bfhG0iVR0BTWEYvYddoBEJRPMMJOiAic1fx
YydjL3CHZ6f9FCUWedVwDjA5GiNQuK9iQD16OgK/s7lPLsCRRKLEj1pApDZd0aCNKUtpaJxQYm9z
i//cbuuKlseAn7Os9S+vbiaI0Zl/B2NvgOTbMuJx7WHzO5Uq0QhkkljrQ8bjZCesjGG6RtADDePq
5dnt3GTxloWU7nn+LCJ5dcyKhnN+OyPoWHUxT085cJllLF7oMtIyNu7hlj9kQDxwMMQr3V3Sqif3
vqi15yimX6EqWuWNRD3ZVMvEkgj1KPVIAgcGRBfkmvXhDeCrT9kTTS+JBmfawQ5JZG2wJrHeDLQl
aiVKiE8TVvcqhoe6qT9UlF11PSGps5bFOsmW82tHtoTrf0ujP6qJvdr5Jc3mBhHHToW9WJfwqErW
6AQpt0pYsjw9v6Yl/V70wXlenZVpHe2efVryX9IKc7Db2/uSoD0ssxtaEgwYypsWtHPRiaNBnZzm
7y4v4IoK5VcNize3WdQYE1h0jgqGjdGOE/BTqzrGuKD7qhq3tE5D2J37nZWP4VrV9lmjx+a4Ha91
uw+rOVnTxQTsIH6ahV6Tm0FD1NzS8ckyh8ezoUUUQy3o6Y3SkSd/PObtWw7ZSe2s0RO8JTa1kDMa
p0k9OU2YB5kFctc0vugSHIuR56b70SVOdMGQAsnV09wx3sWo92xzhxD13JQmCqPf02NiPZ9Vq84e
MyuGjiUJKlQns9Yc40VE4mfzdsri27rGty0cejr1Rk1j4JriWKE1IKzRt9mxXmTtv5k9MeI2/55C
ZrzQKEbQJJMsn/Hd4KUn+KwrrPJiauiYRRTuK8mS61aDBcEvhb+L2lASxWZbNKeKTj6j7KTDwjzP
ZLBQ0iUcK3lvd/XZtxjUVR5Ws9qhxad3P7Vh3lY6vaSYrhMTc9bjSXs2I5k+R8NblnnLRpv+NDoD
UeQl1Gm4tsv2Witc/w5LQmD0WbVJXc9dwyVLkQkENWdi2n5FMNbiXHYVrqCove+pZQRzEN+V2Aaa
YmHywSTxCrbeZBJIOxiaV7iI8Xg1l1S1P0WeAQj3y/dei7GvCbul6FNb1ZcvpdA3jJBZs0BRr/Rh
2SvJrHD6CBB0bD13nBDh8J3jimORGJmM+Kl3GWu5nxmZ61H77UaktaUJYgXbfxhG7eqQcrKpES0V
4NR3Nlp0W6NI9wzogOa8x8Ax3xDdN9GWhYG3fJmh+qmXTnrak1NjGbjz6QP6x4brAQv5NFVmdrRy
dt6pcBFGe9dcty96k58zp9/0hjqOWH/AUDy1DjMEGw9a5h6GVlz0sn6NsppqDiofp8OLURrrzKOv
Z9mk+qY/9SLLmQecYLjW+OywOmA93FXJ29iCr2ulPQIJUq8YHBDQt8fUlJ+m5d7WVfNqm+XZKv3b
hiLBiW403z5Ik8lt/61X1VvMoDXqsufYp3PXIAhZlwreSw2haio28wSvpGfkwoTNGFcRcb+dQjs0
fSmdJyUayVSGPsNZMP3JTVy0PGGoLNaiUvvZjX500x1ZvckTHrTXcsaMV8mzMfMVotjBqqJfe4Zk
Efv72Hu8O/mP8OWXE/7UcwWedCGfm+ZL6Cxp5vb76ChOD0ysrOInKtNPlTav0+BdTQW9qpZbvcVL
P9p8pEtiMGUvbl4yVCoMMqgqAAc4+A8WOgvhQyuq458xExc3a19pHrzCgLNSWvs1ijQ/nC6zUDQQ
TQQUic/8pYzhG0SwRpNiDqYMmaEY6aVOBDP0Jl7itAocC2qE133OznhDgDXvqCvPdbbH2sT7p5pX
sAuXpE32iIFZgZmyU7m//v4cQ2tfLckHGgOK+7BmYa3l59AUd+wBTIGSHyfUrmVXpytylH5GsbHb
9pXKm6s7R1s5JJ/+5BN9jXoBl+bG6dstaVtnE5tZ5iWky1m/AVy3yGwCwy2OqNzR+NC3TW35SX7s
pvYY9DES5E21oJfVE/IH1T13hcYAId1ZTb5NKcM3xcgReQRC4avW3FZz/ALRk3SWfMmrTgTNUvz6
u5rDYDzV9zNqQmDw2SnUAYHTlKJxlGsnV6/7F5I2AU2JMBi0HieOQCLXSAujockmyu6kddHHQBIe
cwrkfaDvrKBotP5QW8AsLBauOtcviDjDraKn4kI6eE/i5M5E29JPlOa9lVJB1nKVuhIUWWHcp12R
bxQ0gs1kqRutxQGolV+C+8M8nm3Ts5lKyel7CPVmXREGE00Xa36J3Ta9I4OeVgLaNXMX2iQQYWIa
GLgUExK9ftvQzbaavj8gFiSKVOiPuSunLZF6L8ki1+C4P27pgyPr0vDBLC9YN7w0mnrTcuYK1oyW
bmJttYdcPkYaiPreGG8K41ipZDvMdrtlWwPO71jfivAtpir5xQvr/dxYCfWgP697C8esPVML9T5T
xrzi/G00EsJRgZ6+05OX3kpOnOj6vW0m88ZNaRyF+TLmgRZ27yUCPxr5B+0oaUw19m3roivnWvXo
MpplKoKmfh7Q5XnK6DiYhx9sOT3hEwWQuxBk/jg7D0MJDkoKV277qrzFATU/mGVy30iUR6Yg/s4b
HimNuRC4y/queqwcl/Sv7i0Bo3GOhuQZL2s70nAYCw5DzfgYlez9pPk+6oyHaP98JCOc2wUGZiHH
hwSymUKjOHevvaEjyjAxAXLW2nhtRFCYN7EUJCo7lz3UnLbP0rWeg9CKqx5/QT39qkNEpGZqnTuc
RfbYvBvErdFz5A/KFFNrb4TfRZOo05BypfyZyVbWoCxM9CI/G3mY/e0vXGJoZgkn6ymcd52MUBhy
djUh2FkFhiSRoFbsTB9WBpVcQp7LvqjRHjfLWN6JUeo2+7lSjyiLiI7McXvoffFSN+bWU/RaCwIA
E53t2jOhYtZDELkF4aP0cPqyvuYy/BwYsa5qFuzMwDM9ZD0lMWQeQTNj7aUCN1sLyzHDBbECrsP2
3dERNMydrPEAdzWW4rqoUdlRFyoV3zlRAVZ3oQHl9ePJLzpzI8PC3/LwDLOVHaq2vzU74yVy0URB
h/2EoA3C6tNiFh2C3T5n4fAxOQ5NBXAg2vAU4Y0F9Tl8jLO+I+pJ2Hwbq8O95NRQEfkl5oEQaVHG
+7FSn7KsA0lGL0MfllQMx7uO8yG2L1RCWVd8IH/ddTqLqDH5uFZgjQcoBN/J4uT7tYMJEns6DKk4
egQrG2s3N28jLzsposQCrhT+7SR9iwRnPZBJv6xswD+CtiIhgHpVCpsUSY0ZIC/GWhurE4zlE9OH
awYzABMtIE3AackEtDY3vXsb4PGJoPuTJX/NlnbSU7zgXYXllggIo6lemBN/oH+Uu6Hqd9OA1lGQ
YhwMYnjKCg5N+sBhNmQqCigD6a0Jy0yNXlB6w3hUMw29anrKtOQX6cyYmsyDilvj0MxRR7eMPheo
z1jTj7bC99xofo6XBKVgWfK6wCikHcDcNnBg5AS468FJwaD1PA+EXFyu7VicMx7eQDNm9+SiHZNu
81mUtDNdo9LXmBJRrWsoXfxvBAxvY8rtiNFusC2nmxAzmAQRBoXgncZHQ1Bv9gAT+qb2sIiDXd5o
vnWFHu1to6Q7OpPz6WQogXN3euJkVOyV21xVXDegHT0M+553rIX1Ptf5y2gkZChY87SG0BF0Imtu
PV57US20Y9BTlqCtRPu/ZvxQbPAUacSHuu3WSxTad+6bg32S/TxIIfuHTBJlT3fEaVzaSdojQJyV
W8qPyjGYIlMFcyZzcWQ67HkHl7euYxnNtOGQLMNtpYiGTqf5BtDnJS69e5+ox1HSyXANxvltO+CZ
Ihxk5ZAPjiOroHHZ99UnwmGwQK+t3sBS8qYm0AAHrjHH8nIn+a4H9S81/t7MTTZUkSylPrVvCO6r
Cr1kA5rTW7sEKpH2NCKHmIE0QICYVnrqI0p3gYhoo4K1wzAnQ5ketBJGF/UxP9HDbacm6wImQlGj
A0EouxdZOpvSDpfp++987G5DvSVxxHscvgj+Hgf/ECuthWWNnK/L36nAiH8LzbfItiQkTNRSitfZ
aSZjPw+0BRRGcpjeNJk4zCBxKm9IL+JiCphings/mBM2DxJg9oxoCa/QaAxXPcFxwP96ZSN1Vfyh
BqduSzBxUEq0RxQw8UiD3usilvaSn+S6XIPIZtlGqPqgdcU3qYaCuLpbdLaCqRKLQhtjxE5n2k3t
+CXDfNz7DCgCUcKfV+IFEM1AydKhFiG0Kmho50JwqcugpSMrW5SDg9PQEbeLL2yZZ7329EM/ADLE
bbvpkrgOPG9iIZNdcZMBHaitqeZPZwU6Jj1a9wOiQg2eZOcnLzQMV1h9LrOplR9evWNidvEjEV6c
3IK9nsMtzrwzeK+g1Je4HJtILHIQf3KfhdDmK7EPz5JJ+dIDQNCAtOUj6nSAND1tYt8n11RhoYTq
O5/sKHzQzWllGui+x4k8FCTJLC1eCCvTNtiKqxCjhs92rLtHSNyQYxmvzH7WHQZm4ZjZHbQry0I/
A3B15ecIU2wDumAI7FRXD16fUA6GKL2q9AkpChYL/djZYNsJRGxo3Gc926rpnTvinwP2fRICmqtm
uSfDiZaccIYuKQzgfTmR8cjCdCQpEcVxNFGflZeqjh2CrHTmKK357pg5CrEHr9O0LYcFe9sz+ml6
pE14+9fjSEUQS3HvTd6TRRMUiwInRouqqXL95oTGAzECx0kjssdDkmS7fpp+GWKAPYonw6EE1zQ1
nv1iOsnCcDZ1T+pmg7qk7221kRpoUiOvj1Nv3PoKZ07WF1erdrBHejPFk3RxLg1ZQL/uAJcSLYo2
Ma3KYsrRqSat0Xro4nokkMDOtrKLlkz4E8CMiaa13DiFRR9ASF6FMQs3rO170Q+feieBHVdleebO
wzmleZOrHOzdaKw3ENjn84z0eM6kteVAGUCo5D13Ums/P+UFvUlbjI8h6vzdmH3GQMfueqe5bbIv
NCr3rZr6c+W0II7FfMR2na9NTwu3xEUcATagHLNdgAXgNVOAZFR7b0OJl7HNmIG1ReVtYtP5Ybpp
M2OO74Q9htgiaP34jfFEMPBNlsobg0p0j7NDW7e6d4m06iZJkwZcqjsEuW4894OOLSIbg6Ltf3WJ
kpDR6BHqOMmgEcd2iPPW8odN37wXGdpXBW1tdniEk5zIU98oOWIIMq+TykS6huJFIN+DFbQxCYhW
qG84lY+klRecqEN2CqrZs0kxvB/osFSlxyg9ssu9tOZrCIPgPPkU5zkiXnA6cYVezMN0IqIa7rsB
zEkHZOYA0min6FbI/BdQKDew/e5dAxJDJ8rY2sUSKG5GVwz3BY2PXKxje11xcNjUHJvNcT3Yjr2N
huLOizvEvK7Sd3ayQ1DiHZEib3MV1acJ6WcbL2U+nixcfkQdRL57tMoHmlQrt91lrpY+kBbw7mc4
PzDbQXvO9HXRA+XQLQOlUJ2e0+7oeo61tcafPNNLYlgf9QjpVM3jPBI6FWS6FV0I7CMx4S7XcHs1
TXzWiWpYGRh414gTwq1UDxWRu7ecdplwhYBchzrc6jXVXGcU+9KArTk2zl6Q8YZkVawtqd85nUWf
oXHTjdPJ/uzpxhiMjrYpU127cSeKoyUBVdtOUpMbU3PByIyMoSkf0RLjlu0/XduQ5F+0JTTFCfgV
QBtgKPRWKjElxyRvTzxv3J5+zrfu0dV0qLiTSTe0H/rt/5ff/N/Ib4ChLTGP/738ZgnQbMu/R7/9
59/yn7ZW698NdDKA3AwBlAYL6X+Jbwz93x3TxO9qWbph+QZMuP/ytaLL8QiZ0x3L+O1e5f/6P9ob
1zcxCeqIIG2Mrf9vvlY+/I/8HbyeOFp10/QR+5h/BBGFSW2X1jSSg6HLS0zWeyd4mwoZOBUrKkiU
X8VkfOWv8A2RQsOpC7Bu37Auo4XtqErmvz1lGJyjX1AN8ykqi/9Fr/W+TIpW/ce/LS7av/2vh+//
+DeXX8OBJM2/BP90OPP+o8t25Ig6tL6Feh24p9MBSrbiW2Z+B0zkW1MbHxEX/0Xs07+IPeQzhSAg
yXRsbsQfn9n1VubRPvcAdrq3qkg/0xjTSxNWz05CfB09jtBaTLLs8YRlCPyvleUGee/cFj2EUUyY
vR+S5KHdD59/9yD9i6vxO3jsny6Hg+9Y6PzFdxdu398FkyHF7VzHYiQJGWDf4IzjsEDvA/Ejgsba
PKoihP9jEiJZ7NhA/qa4+29vxvKc//Pd8HBHWksoGulE//jxjPQrOgJ4CaKBBl+dDO9GArg4lSDs
egaLrUguiJqDQhULerZZgfndRz6OXkY4M5KkVVKS9jyBs5dLI0TuAGjGcQg0+lXHl2+Y05cwjBsh
YZBBpFCdcY7ij9Cu6P6QqCeNs21pP42R7b0Fh5r/VRDaPwfkOZav8+TbLi8cr+I/fkGvyprGwHC8
cu0JREJpH1nW95ykz2aOZNXDIEpQ11cpmovdGAc35NzuNmOEkyW9YMb9nDOHYzkely4z3//nm/+v
Lr5vmJ6D5Z34Swzs/3DvYzf3alUTpDyVzN8awz3Eefq5XIu/+JxFXffnQ0ayr2tBufFtW/9Dfafm
3hY9iEl054JWvk2TEGZExVQzyqAHoeERjXuL3U5Ao0e7v8GDee5xI9tO9VyPxxrNuQXhfyjJtXPg
zBHzsncrrHGuY3ABPfPmdypepH8JEGLcjacWk6UxLsRWzrTuSSbVrUAioZx5nbn5VyFC5A0ZXLoK
FpTXoaaiZETpTlK4e0DESjoJJW6WiXOv01QSi7GSeI033Uve2p7GCxNAjeGJOfMM/s+Xy1yu+/90
uf5YMlMYP041sVwA3ru2rfGyQH8t0zgnE/cJ4etLey41RfOR6svUNlGvB3lknVTC9DGH5o8gidMV
ozQSFp9TwzgypPWRa8hnUb8aYnwYZrn2cuMv0tZ+LxZ//OIoOgWLvOEgcfytwvy7xYRqx5pCztY0
iTUKZcK28wW30yhKHcxQyNDuXRvMtSe+ovQmnpI6GE24a+iB15rWIKkuOaFYazRfCBrC9seON+ag
bhDyKFyJzJfDsFz1SUd5NW3Myr2hAbceTYKI7Xt8kWvTKfadYz/hcUy9MEhqfVtWzq0WmUc6QYxX
jS1ZU+uWuWwMiVJzIA770UUa4b53qwfXTD+xHN06wjqOXb1JQu1O1PGnSdIa6BD6cUiOikR7EKO2
l/30aPrFQ15lF0O1SOHDgGksTN7SwYKW7yFNXHPgnaTpnJLahPNSfghBRqNQ6i+uvP0vlpll/eQf
NuohSIL/+CprqDwgu/UeUwhw0OFIDEQj3imdzfuWeSwRVC+8YvEDVTKeaYzmMZb8cx8BUe9K+epM
3UeFq5wQYzp4ywi89e6yPHxS1B2AgAo48NbDqAjnsKursEOAS5GJ3JQkBCe8r42GgSj0CJz0nvzV
zjbptFTAzKkOme1mW10XKogvvrG3h+ku0iRkmIw0EApeL7d+iXw7DQus1V1ESuz6jbbXBdrMgc4d
8HOcMfTdSQdRgsCf0f+Lq2f8sRDC9mDn4SzgG5btuKb1x0JIErXTjePs4tWXezOqfuF/+qpFsc/7
FppgvIs87jvSht73941yr1qUX3jSD0tSK6ajv1gvf6uR/+49+tvvw8PoQgmxSTD/4/exy2GyRy/x
GNsShMxku2vabcNihN7NafcGpaTODfIYns/qOU5/GSglk8lcVyDwNBsOnNiRgLPSKPy21NIbhKYb
pTc7w9L2oXaCP4u2tuWPN9u694MWG5Eg/6UsxVkzmaiDsPuLNc3+8xD0+0shDvdNY4HAmvYfm4BB
O5FQXx4KD/XU0YtuHGu6GmNzNHr8t/QzxWj/UMscStMeVqETg3D1ts48IjHRrVM6SgbKiyKDYeFq
9HchEt9lUYzKPib0qb/n5hC0htd5MEjmNkBSpuklijWeV/JdSFlYCP4J8tkYOzDu2RoLHZ1b2t1q
wQIblXUagNllrnlTCZdK2oJe3uEppFe+tSAR0+OG+Qsgwk6rjkGPYu5UPxgFVxp7222V6rdDXDxH
TKt8yaishgKZDewPg5HvZWcEJJusXenceo72lDXywCN01Hi+o8U+WT+UCnSE2xKUNVTbadPY/nZK
3YMf4atMAH04NB1iZYqtSZcJdRum8BmxZUfdnSBikF174fP3TDWw5V7JT6COhG6PpwuQ4hTpWzNf
4kluGPiQUUVe1Eh7ck7nlxZJR5XSASeLgcFH6lrERnTrWaM/iW8W2eaj6xDjVxebcqpQSdGPTPgB
hL+h0nMfF4cr7q/TAK3Yq+TanornlM2XNiU+LCbtNkI6UtzS6BfN/u2SCG2Z5SNKjLWlibdy8cy3
/nWiH01PhUwOcaZ9uk9tj7WiQ3U47Dk/EldinoBimsyDZNJsNIYj3px+ln4YdEx56XMELTcynbe4
ETBct4fe9Ikpc99af94o13gfTIFaqNlCY1iJTrD1302m2ofdOmpw0g0xRLzmoyO4Brvyth6yC7Fo
wBVJjtD9hzRGJZCgfgXq2f2yRvdaolBB78y5xtgTDE9TuTxKtNOuR1KCASNZx0CfkX5LvePKgnAo
yRGWcA+/F9lOV59a5pDjNbrfjptxu2inhua7ggdn9eIWX9VuRHkSFxw+SFSYAz3UD+FYUO7j2JS5
XPuSuSc+R10euo5nkUszZfArHhLPvyVQa1806cnOFJozkL91o54Muj8s1pcUdefKJUq0y5C7EdWX
kIrt6N+NmF6UW1MKEZJRbqcw35R1RBznWoLiXDhjx5H0Tb/Hnank2VbWeihCJCXYsyxU+kQvwAHF
Lu5eeVl3g/tT0d2qE3KuMqfeIV0CGjyXJps9OAX9RJ/ywAsKHxnbm2uN78MSXqyHAFrp0456jB2U
++yYBxxKL0K2h8HRN3k97zwiJ+McbVRtM68gvaGtN61EFMvYsR7Ya53yCpP6IOnaK6C/sacOueEF
BhKWbCRb2QSTQau26rxP5TAzhEzDDkrn/X7m460h2tERRHzDABPtvFQ1UDoMZDDsQkIJ2nYCg6Br
PxJs31H45hfzRuBfEOW25Q2JQQ2kVmIUsiytj3xXkZ+1dNGqUs7gAl/UEHzenZs9lxjPxw/miyH6
jkSLCLO4C5Fd2wQy6c5dnO9U2WKNLWC/eojjiQTRiS9aVm003ohO5Lof4ZrU0U4RGclaALHmWVXl
1mK2YVvhc87dWdpjwABYyLZuBodSlyfLL5eWDm8SvI0iwajXrgq4dohbiGxG0hPgfyCQRexSoLke
9mM/yW/8DuO9RAISL7+EmtDnu/A8gNpGpjfuolC/H8AnqLH6FQ53LpdPE4QZamSekDfdEepQElw+
ph9JWl3BH9G8BX9SEwwUaZwpuPRJaB+qQe4L3bv6SoDb8K4TrpDVSFiB+r0y8QOMT8Q1UxaORBY8
J3axtvRPZwJsnPres1lKSA+gG2a+AdWeDgepgy1ooRynJ3xXM5Y20l+c41kItH1JrK/kUV4eYcgK
VOVsRH4xr5oEt/OS+9vbAX9oVdnd2rWLZz+Gylm9DxiuNfYkC1CXxxwD8DvKvIAclL1CHMaCOpQk
oPsVAUM6KrVjSsijFfl3HV1L6T9VtrVD1XZA0PmzLIuLXUCr5n1uN3eRSTioWaB3Tda2/jZZjPYx
V/dn90sk4abpUfGgH1NoZSQLsQtRHVOQSVjLMPmbNiU7mAHhYKldM5tH35+/Wsj5XpWvQSSCmeb9
R9V7S1WOgQSOV3RCI3xAaLPjGV4vuToVI5Yh1R/1JnpxEGkhwGAOyMcOqJXNiSnfEaY4/mKibax6
22kk8/DQuNCyyaE/KyJFU5QxUeTySNNDQAXWcqRvojsGKZuS3jtgmasFroU+L/3hO33+dtQuJvav
w5CdgpofJHDykqgcirDKhC/GCaekchmjry597Vk9B4Z9ldx4UbcukaRx1gtQH2wSJ92P5cyaWm9M
2ziWov5p7P4bm7mLeV/+uBHkg6nsX2ucUE31yqz+0s0ghK2WGEgV0Zb9rszxY4T7tGrj/quJ6q3I
pgHnePo0p5W31jr2mpRHR2XfYtKMQ9ba97Jv94uAqvWXJCs4PX3X7MDmXlpP21RC30rdvZvSLeSS
jW+wHzVonZRzpUCnjNF2y6bqoA8LXfvJS42XvnYOhcH4K87v7BY9gKa/gLfbMjoPSDDbDpPBeMla
wxtn4pS4J+1/k3dmyXEja5beSm8A1Q4H4ADM2uoh5ghGBBkUSVF8gZEUiXmesfr6XLe6K2+29a0F
9EOmmVISk0QA8H845zsO9F55yoV9mpfqZRjkHaaSez0C8fxmj3Zyjy2FUxyLcEyulaWuHZ+c74Bx
nYl6JkReltjG3dK6uGr4gcjvDaAIaBLYFUFg4EV1OWeyvjYPWdhdYle2KxfdzkhgZug+t7iV4RNt
BpMsxsK62BNP7lLvLa8BqUm/Fo+QS8QnVQLs5MolHtXkEQqd6t1LqrtQ4CwI7E+zzm9se5JNODug
3ZVzhHnznszYzSvnSrclCMdx7xtzn/LuTS3uPSO9EdR5nlnGeIEL6zM7dDI4QL+7DmzLJNi0E2aI
q2Fv1cyb3SLtJG2+oFfsWnPGPkTwDvqTpZc/KtoRQtuODbobJb11sZAK0RwrH5/gYt0ZkQNgr93/
mV/k/BrUWhdWhyJ6XGrjkAlg7nl2KBVgVnpwfZiSsVGvbBt1FxqjvAR3PGSHfpGXCQFHx23v0HWa
HilDvrddMuPomfNd5gwvCK42o2ccvEg8IBw5ZwbVWupc6tmgTsYXNDbyrpn8Jz1dHBQCxGha24W5
C/Q+w/yRDy1kZ5SQAXQre8J6gIlr8oR9rcebLGinGmaXa5WQ++lF5R7bMU7tEHBYaBzralGnVBp3
EK1SGrAW/ixbPZ2QxRw13k4olKJB4m9jTxW8x9bMlab03Fpt8GSm/mXugGEOHZ8yc98xFj+bygAp
lX9ABDnPiLxkj5ZJ36zDJA9h/2wQVzS23ZNlPRcLKeO8GUKJABPJXRHh0Y6Sj6onZHef/LAzbEiF
Ly6+ZqxyfockWRlBfnNrPpIYABuxvhMpV/2k9ngototLWWEFT1Pl3ZemvbGZt65N2d9YWRkpucVO
ty8NztOiQ4FCBMarSdWgE0Mo6ertKI2ngZTSIjX2LKPJYiyfAsAi0Yxzw16Icau3TNwvjHNZLzb7
npFfiVFuMtlpV+uBvaqGVexy5yVn7IHHQaI8Xy4Nqo6hPTZ4avTQ1yGb10043JkQIgaPVkkiL+5Q
4T932ZaW2wHx8SKwBs3pr65Y3poUxSIk7488TVnFehMy2GHWeuwv/druWo3RdqfPzIivC15E27gf
U0TDegwnCf3hJBefnZukuFFP7Yhtz9PBtIzWRgYyjYecfCFkI0nyD4hqb2yc+2tyVi7SPwoeWa+X
jh+aQ9edbnajx+rek1nTNLSK9hlJyDRhtCte9N3e2BSKVDBhkl+lwvhjAcIf4FjLkldPHePbZG6b
KWfeV6X1Myf6KR/IPyvlaSQ+JmK7pdJ3Fx9I5dQc79VjitgU2+iZK+q71bDjPCMf2P6erLfM/eWG
9qdok+9lYmOdZOfWBB1YZJcAxw/mN+FlL2nEm7LZkHqB3KaovgZD9CsdNdFQIfrG8BbLCFDPIO5S
l8ubVs+l2Zw9zYDvXI9IwpSxpfL3aU8uWZpt0THdClE+MqPrca+lN3sBGoHsA2A1+2705+j2wf7D
8x2HVRxy4rYzy2bFgn7jpBPDayu5unkTH1vmYysrgCVYjBADJyTStMZDfMGIC4ecEKzMUP3DGK2B
mzoPIm3Vg5dW/VHVHqD0Zb6DAYQ50M6sA4Ko9Lkjj5bCsnlWQgy7OPCdHznQmX2LpJbvlV+GXW08
dBMHSuj9QvfpbSrhgZhOPlhxkOIQoV1yuQ6Vh5CXQucRyeACOb4y9wRSI3I9myGGKEcV3wXEMTo9
Tu12cbD0g+pxCjRTVTjf+VXxlFrBuCe5MdpJHzF63vnHUaK4mT3CGV28Itl8zrO54icd7hod5pmS
6ukLlBpsj84LPoomu3Gbb6FfvTrsAzhX2u9JB4Q6ufPD62zkCB1AInl1GvkDpvRPn2RRAkrwpIWf
KOvotqX/4RQuxizCSDG0JBuwkVrLRtdCYmnU1We3c59pv1CBWafML68pCacUv2oTtsuX0OGnMymo
8XjTVhzBxzmmPKGubTHXMO4b0lOBtHDz+CupY1UHHbA6kbRqU+BbONz68Ijuolz1OpK188mjtkJ5
dXVcK6KlTc8IFDBWsw4rdRbL0G1GMl77PtzWlm4idPwr9r6HpBFksUx8Rw03ziuMynKTTPKJBFLG
qRXeVT5geEQ89lTRBM0GGrchsdR5RvzUAo0r3eIBVTikRoc424C8WtFq7wXBMaLkQ43ItC10uK1N
yi3z87MfEGdrsnruFh/hS7uyyMXtGZ+QUYST23b8b5XN/p54mkviRPdmW53tEZAtCxDtvTfMdjsm
wV1JDC8FyiozHqawisi+ca213VAEgnZOdYJvqrN8Q5bfbQhrD8/n62zT/CAMaNa4SExcdqkH1r14
saEOjqW1HOnLc7qSmvjgIo2e/Jy2fiSDXecLt8DCelFtJxtRk6kBbQthxALU/NlE46O8aj9g0SIA
NC1u0gRh3exYKIHxjl5tdwaXBJSkG8k8Jp+ZI3ggBzlnChw4wTsMlK/ATnbVFN7QD2xiN/ldu8UL
HQHgufQxKPHKdg1ZyxlDN0N5W5eZJyMdQX5G6l5HAppnAuXh1/a3GLRPozOchZe/G6m8CZ3urHTO
c6YTnzvQc+4w/rBCrFmiJRW6ywRDhnTZghA7eAPJ0YHoz21tIlYiVLp+GwmYNgiaTiL7Pud0TuaI
pjH55UNj612P1+UvozLBj3rY3XVyNSVZti+VOgjvR2tgwdYZ101zNw3Egs46/TrQOdhwZHkPgsqc
N5QG8XbsCB+enQ8kK+26xc2ysSM8bYnO17YI2vbIxZq9hiw6Bm1Y7/haOpUbyTsDDbop9Iy4551J
6pHf86zTvH2d620S8K1RMKFifDfq7G97oqj3gAutOs/Ld0YDy7ef37ou0haQ/NIs9ZFu0EaW9jGo
cHlwK4gO0oU8JyVkynJgoGXLyzgGv2PCyb0yL4/mTy7Mz9ll2NXrFPNW55m7Otk8IuI8VmSdS03S
pAJY2ToH3V4EFmz7Q8M/S0FSuucCBW6QEK/JyIIz5Lsw83W0Os5puK/JQQaQafsG5rMobxT/Eapm
DC4ZEe3RyA1GqDip7ajec53jHhDoDoVII+h5lpFGYVMg9h0l65mJVSmrgU6zpj8N28dFtswTOnjN
c0lPCQnmkfxDIBD4Wdvqg6QMeitJURLo7PnZ/yEH6qWgqN5lHYPr9/11pPPqZ27q1TzBa65Ec1ks
LGg+8DJFzH1+q3BXGVAQ2neMsf7aingI+nCxVjniPLza4nEpLUaDAiF1HaE4n81m1biEF1WjXexR
0h/TMCeWmKlIjzekrbletcWKIud7wDiHDf1ilkGIcYgnIFnglUagljZ2dqJFw14PC5Pe0bl11ash
TJYDBXLQIS55pAh/oDOFikidah+BRULegKsTsl1PW4P5RIfTpJoxOFRd5yNnru+z+DEWgPlr5SO2
T35O/W3ocU5EitSjKMFPlZOqOlKnFAru7nht2vzilgx13LlbLqALHuYO6XW7MObyvPBtcJTEl8AZ
SkpC9MAz5SQdkVGSM60Ji3ckx8eA8nxXSfvNndJLRuknhGsDg6QBGUgcSXym1QW8oT4e2eyN+dGT
NRGZRNX02UwP3vC/mevdYrlYEtYqu6auy/Hm5p9DRY869CRhBS7mBgUGTMzwSqpC3S1t/tDlLHQI
XpGbRKvnSqO4SEd0x0YP0qfIxLpSxoS6BBOnUv0RuFW5mV3CFMo+12uskQWFlmMi/ob3FM2QxLMi
37UJ6rUmHPcig29YjqYD7RQvS+VCRsBxx72PLnfFeiwEgdH024Bh135xpueyGs2rjQJ038cpqXNT
cRxYUb/EocJzUouZEAM4qYkmpqIxd8h5gKKqd7pB0v4cXWFs5wV1tqWZqxHw1RoIq9I0VqpsAmEA
tDaa1Kpm9yZBJgJwtQwoD5Quss4DCsz7sIL0OsjqF0o8dsL3SIBNRHOJt0ojMAdFe1bJYF0XBwIW
YRTfMA+tSvXHrjW+YgCzM9iOzezZH7R+6SbvakAGMwOOEY9dqQm1tmbV5lHzO3SHR09TbKmc7mew
tulQvWaacys08dYHfSs1A1dqGq7SXNxEE3ITULmECGLJ1vBc1MwU1CHeopzfB7Br5JB2/ZYo84Vx
1ASEdwHGG7hotX1pkECc8CiiYkWmzRWpWTcQue0zZmFCGNdJvDOFc+8TRyVHkDeKQ6iV2Wc4Bi8D
mC20wO/6YAXZ9AaiA+xDI+CH8hZUmiyMz5qoD2PSPEBy0UvveaGGbEvGiqkJSS9nfrfGAWEdhVlf
DS+rfiQdyN1yKe+Szne37c71wRT7Af/BI94HBy3UCg1AFGa0s52hpMNmWOhoanIHPrnRHOVKE5UN
HHunFg7ROix/mZZKH9COtI/6NWjaxluCDXuLbwogzppOS7kvjVNXlwaMc6J5zqkmO2NLm1GSKuxa
FpRRJmMYU9l/aCI0e+2XEu0Or9JsQ4TfvppNJmyaI20jm0GQybZbM6aF2guQ0wmdErt6dXY1jZpp
HFsDTah2NasajRCLThNqYCHclxrr+ybSbGvudsHWX14g8+Jn9feGzWtgjMpfgaaRUNmsFKhs4iwo
q42XwSw/Cz8/uSC1hWZrc0ZuSMO41U6Tro0hO3dguFtw3FJzuR1N6K4dU5I0D9Igy0wEEA0k71Az
vT3g3o6mfAc1vO9Wk78nfPc0v89WPAE/Ib1ceNaJwSDiW80Nj2QDvZhbJCrnZ2fR7q2OnzDCfr6r
JaGQXi3xBSDzoKySa6CKyOTD4BKXNNeuFV1GzTCHHG1uCrh5V9chO1po1jm+v60jpmMdclWV5qGz
+/qljDbZQ53TDtPhaRjSHA5ExKVwzVfYMoCc+m0MaJ1JxoiFkvY1Q8nOWDL8FYQxAWd/YKOQ2nkK
I+AeUIV+m564F2EEBPhX49D4d86GoWdCwl8H/N3UFHgfHDwdoAUbRz0YCzs8E2S8wm95F2uKPNs7
+IyaLB+3Y35xLM70FNYM7PkOwTPOt4DfBkuv2SW+JtUnE6OyGI/R1trPCpY9qZJYOFhvHwcDGAwU
g22k2fcOEPwcEzVgcpQd4PHRGzK+BZjvWfhkSs3QtzVNP63h6tfuwoVisY+tGyIEC3hjBffRXRVD
h+QUfy+IfhNU/0RGguX9KAD4U6q4UIhBlvxwqLM30LwuxMDgPBycY9F5co+c+Y28T5IWJuTldbQT
MWHxLQmpk3S8kzmTeE+iQBLqYavbPgQ6bSDW4/YmYUnHdDFCbLhziCaIfCIKYudbOeJEbenoBINO
3g8EGgxteZssbNpehfEy59Eaaus86BSEeSlPYhieJfEIxIXfpfMel8u0mR3rzWu0Ez9FvbsQrRDp
jIXRIfRvZiWxlh2ObJ3E4BLJUOtshpJxoooGc93q3IbspZPOVzvAt7SIdQhKnYVhU+7NlXFrFDcT
ERCjzoIIm/yzJhxiJCQiLpOarfkDDh3ypJLxSnyTd1yYw4kkz/a6nYrL/KXteX2VOoUiJo6Cw2rc
yDz67Y1MvsWIH8hlKdJMAesF4iziPHt0ibfQYL22H54Nx/hGTgF1xc4+c52IEehsjKQqebPovIya
G34dEaFhzXvh2cREIC8ui8Lbt1H+YWKZjgRQDc4VjzCjmBSdndL5HGHo24eWyA6Cz19tp30a3eE5
J9KjVyg4KCjAopP2ISChO/Nno1NAIGhYlCJjubd1RghbWouWhkAEBuifkOnNtStoYe0vnVZGLgkQ
SyJHRlhVoJd/QMy4yIaASVZHj9Eon00yx08CM3hqvrURLQqIjZADiOK270/En7F1ct2XocFpbRdc
zTyB/qJpf4nm/nUW7BAE1jXdwKLJgHi/GA89DSS4ClD6+FF7fAmttTXSHznvChqC+RQDG1QR+kWQ
I8W61CTCRTMJ4ZqQ4JZUvKU1WCjf2TXwwtH078Ou+FFmkJOsurhNuT/sdQSJdKvnFAhiVvtvVRXd
z631k0Pncda0xBxs4gA+sQCjWOQCGpk4CZBQDJIoVSejBYli3sUgGG0J/kYzGZGk2PetZX0tOfzL
yRdHC/pSbiWXnmmoVM516RYODTt9x5WzT7rgNQuQPjK9mjvxkoboAqyMTLhYufeWODTVd5VPD+ac
cYQwmZXWFd3Up5kun3FqsVBrd6wTurLco6fQibHkXPrqHM3QpvEtXWdlUw01DH98KgMzjtaKhoUF
2rJ2Exl8spUM6kvS+v3BMkbMOY37HOa7fqHOrvFJAi5quo0v4t2Ajn1NJiXoA1ZuHs5Y9rjM99KL
n4hxlbfDIxTSt0ZifyWOb5XU7nPHdITBjXr1igk1W0/ZgNWG0RMvWTAY9Jbclp6hrjLgagUifpix
J9f2oR8a6vwogIflD08CXL4EC1NhMxqGx3KsLmxUh3zuVqCfiKeaiMtEX7QODZLPCrs9B6l1X1Xz
XUOyMu3lDzeewEqlLQmBRIfGeg0WQC71zA4xxzA+qrQl7ix7l5Dj1qKwXxcYccnUwAmKucmmCZ63
75kHHBdPf6oHHJYHF4kZagTvEtYRDCrUi03Aq3uJ01s1hw9l5+njeANhYGYgg16xv5ocR10z7QLe
EHwOa8fjZIuLON71ZCCPzIY3M5NLBd/Z6tZktX633XjDCH0Iawv4c4daY3YryBjpW6Yb7K70Fuw3
1kNVlTVABShGUf45OoCCFTimqjDvseo/gW4iwc7xt3ULu7QcC4hMRb8jx+ytgnvKUcVT2kRHp/En
jqMk2eV+cnSAlHS4jPBdJ8fIrjYZ8SJHp0yuRWjFh0UdopCntlfIXdDwsQSvD0SlpmzmHWvdMtd7
9SKbHltaIOSQ02CKATTkssC/h6QDo7YrX8pS3cZGfMI7ewuc/qptnxgYGMNAdQJEfDOi+C7Lwobh
HLIJ4LuHyHCOpUBLxtt4m7XlC2ikZm3bZHdJ0dABmScr6jise+PUVRJDDtFn6KnGx3Ysd2buEOEo
Y/xDOBER3Lx4QYVLPLcgywr/wQiUz5CC0qqPdlabw6cwCfqNZXEyKvt369rn2u4PJgEioEPMncuI
AKVbqXOEEw1kRaja92urVWcS6Jytq1gf8TPVlWlu5rL7ZYbFQ5HIX6Jdkzh+1S0ieWvAhrSAlsQf
SBru9I6tZtvm6rfXN3xlgnwc4r4zb90hsoponuPA8/D7k4M42+oJZ1A5XuQy7lmQvw2mTj6rXroA
NUWkviLPum/S6dFBBUSai5rWSMHl+g+T0SroVJ1o2uZet+tHnOqNsLI9Iu07v0eHHbCCGcL5YLIj
kR43mbKT5akm/ApCPFtyKpZFDdHaZb3pL1ABmtIdCaE0ToRAgoa3vGotSawuKfMNvHybCFYT0ltg
aSJHzpP2+Xfbl4fFLq6DkX0sCSIm4hB/+Iwp+T7JrB1ZuHppgFXHZwhOImG4S/GNkzuCsz/MCa2Z
WbwUCOPuB9ZL7OB9/LPxq82Qbj0WYIvSfL4J0y5x2oTfQxOzHRrhrxht+5xhEIMT8xmh/dyXNLNN
HTa7yAnBZ0xuhJkQVlqYDc/LMxAYXEUOsiRzxvpJt733dOBSZdAuz9kdXFDGz37zJpsA+03yOknM
j5VtnGsvRCJX+lgPrUZsyrpExgK9Xvggjkkr+FGQZSVjdutZHXA3mXT8NB5oMmrzsXQoKLglwAnl
B9IW0V7FnCEhmOyQD3Od+dlHBlBlM3TtfUyiNc0V4x75PRr2TXmRfx1CCvTZCNoDFKHEt9HYpbDs
YR4w3F6noOhUWRBZG6frqdJvKwc+ZAf3bIgq0oByklkQlDYTz50TZL/gsm6EGd8DXOSpDwiIQbZ1
HzLh2A0h5SlFFDQ/HT2i2ZaluqfxUujrgAgVxrIONaonx06VvQtBMmg8R/uIITUzho5WQapTXtty
V2a4doe6KHaNes6Bd18yL/APhIoPxTOv+0PfZQQ1RiRTmTV1HvI9p9PjNSqQntCdaLizGt45Q5i9
5n3QM7/ioG35mFdSqa+KtrCi5a5Z4a8GADZbGYU/UK5cKkPPhN4SE1xcPfGZKQyw6z5Jv7zwFW8f
ixozB4I4nibLxoYVu9nW7sCOlZoTRdG5CqMaCYbBne91TM/awdpha1e7Ob55lnPn5c5daNmEijSb
GKseWy8gf0pRH9lIybwMRU8CoaoD1TAZA2KM+EIIe4JYy+fn04W1W5yt8CDYV+wj+4Ecgmth9T6Z
S0lNRAqTevZYz1gQUOnt0BFvYW9zsNnwimJfIElhIMiTo4EtRopgM2Or6j4kXXsyepCOM0DYnvSQ
P5rR//lP7pD23/8Xv/4sGbTFYdT97Zf//v9n5qHroN/+f/vBnsr28714/ydDmPXn7/ynIUwSZ8hn
66PEF/Y/4M7/oDH7uL5cQuVtXv7/6e36P44w+9/44wqvhGkq5fsSK87/doTJf4OejHfFEQh4/9Cd
/3xq/2W4+sfH9l+//h9/MWD9UVP/Vd0sPPTpOm3RwSfApENr2f/iEigHaPyVQHsRjQTXpH73GZZ5
vbY7ptEjg2aAmA+InnGN59vcyb7T2RzWKo3XBtIx8GvxCn1R0YTf3NVv/gxnI+7DRyCM+dF00X+m
Sb+p3Y+yd3kRz+m4caeakZu1EWFJNAjaZ6Ji3jgfsA3UTwWmCpYIZrLOsvbWjJP4b+wcpvhnO4fk
5/UxtguJxcni6v3t5+1pqW2zZ0dKuLLHs+kRUTQET5XhOGtiXb1NrOxi68rxHDYhFbwM/5vvwPq/
6NdoyG0MGfzL4pJ7fzMhRUE/mBmcMWaYxTlumnnvtYwYB8N+ZlH5hWqC7yRiw++2M7AS223XhoXu
eTZem0bj0QZ+bz6z/8AXrohWIaGM97wLHCQviCieFVrtVjwgtoHaiAUIehzziMgO7/0W4FHewvTs
wf2voq/CYhn0l7v/4R+3zl/vKO7Qv19iH8A3+n1BdI4v+Oefb6nCq5mH9M2y8ly2F1MdnwJz1hO8
nJX4dI8Biwq+TN6I3rgSY7EbZ37iDtreyiLuaWtVNP1dGxM4Fk2bMgk+q0HGB321sqp8Yxy5Vzae
LMndhw0v+KUggp2Qm+J+DjaBb+MNmvURu8B0WrUkBbe2uLfQxq2kiBTwi6NRqWQ7mGxDbEaNDG3v
u2oCk6AijNaRA3qgJhLZm0527LyZAlrJgoUfZcNS4o4r9I4x/C0y+ck+YNf33PSqAkRBh4iITVt9
GqwCHiiqIfgGAvSdoSjgIMofpiV/W+zyoXqpMsjcYcINjp1lWJPiUwEHwdROt5otMH+z4k2GQqDV
4sJMLWTRzmFaPlf6Yk0T/81crl2OANCz+QLIJF9gCrWGeMxa70n0E1Mv/VcZxGN1LoiEEamHeiYP
wYhF30yLcEAu9jb25zcSUd5tMSH/5fsEMP1U1A4uQMoVRuXttqkT8rhFEe/DrDq5GQipgUloVEQj
uikL1lzIvLDgC/aSFnGhPV8GPpzaQIoxj4Gxlj56Oqnqh6Rmuat2eYQYhjJ262X575aGJ+mqq+My
zPOAG7qoUKtqeilwrBgJSK60VNASc/R9Dq2xCaQmZVNXm9RJRNj7uJmCml2rpJhag0f4dLsMvUDg
e2e7tHM4mNUBCDaASK35sbDv0Q9/55N/xjqy7Y1oUw7jd+Mfm/HB6+bfNTGudgW7fOHhMeq+2KA5
dytkFinurtXU8KZsCZsPpxLn1pC9ARt6apKJR1b/oWykD+2AbW1Dr2ewJiMSZgB8jKXceHj5V0bu
P0Hkg7OwnL0a6prbWZuqUk/+xJcPO59405DULBZFZ7QarEgm3k4ilV9an0c735Qdq24EJ0StwJer
EwBhCea5pJyeKpMpZ48oYx78Y+W9S+zqobzRTv0W+jP/10+7zUH0V3uc5An3Pdu0PIzLnu0L/TL4
y/kx5yLtgxI4goAv05vNa4nC2LP3PVt01/F5wH5mZXZKI/NB+O5V4/fCUQB8pwPgj8nOf3ckRD0c
J4TLs1D+HmM+cYzKBfSjYgddTncHkOhg5FUtCLHHwGxfp4Wn0bKS77mKPmLtsGn7hzlNtssC6M7J
rZvvqOuCiCH0jGtQ4mihl3n91z+80kaufzo88ShZguAdak6Hy/A3o5dwYeDDVUAu2eAwm+XWCa2b
ZtINEXIcfVyOVv8asUrvWboWYfBkw9fzM4elJ+0CXTPLngFBMxGoHEKiJ5ioVNcpzD4QxVqrsbZv
CDO+vX7LhOSW6EVpnd31dsSBCugpIDqbXSciyPhjaepXfJFn5ucfDjzX0S1J+YFCOA7RhwlSMTWe
JnO4Bnb7qi9YgteCb+kxM6bXDFLemGQf/miecPUcu8Z/GhVWmK59jczXPFUPsWZiUZLsHVm9akKg
NTIBs7Jzn5ubf31ZqXD+5qDjruJwNk1MbljpcSlpj9hf7ioFZSQsFZzoeUi/k4S0JDLQy/QEwAli
DP5ibh0xh9+uzO4pMBjRH4FrsqBiOuymt8H0rgsXrCryD2csz3pKlQ5c8QGEkRkKID2W+7Nunts0
+14QULAm0TN1uJJUxa9RcN927vcfzGGb52fllc/YXY6LZIGovyMy0rZzToJurHQIVVOfpJN+9Y57
7JmJA6VutnWJlC1oXhmmHD11xyI7a7Uyt7+1fPYrf+jv5oBcmyjpJFMGPieZonIzamSkdMqv0dL7
uyoFLJJCShp6XvHoDZel4i2mRl4QM75w19gXPTrgihUGyh1zFbIA2sjOOfWZcldqsupjFw7LGkDT
BUIMqxYjMllGYmd1FuMohq6GEhTiwfRB5C0UA6aF03YCmLSSRgYTUwsIEo2izbvhmLkpGzxOgwq1
HNZQErkcMkUL2iXy3coJdG2KrhUMT/Du52weVQxqCM32x8SkZxsVr5Nr/A4s9VaPyBkIb1wlVUC6
gmmxA43AZFtLdraEM0FVPicza9Ix+5240cEX3Nw/B2P4NZkZgppqgKPXv1BMamG8y27JJpsOS/l8
XxhlxRuSZrNf3gdz2BUeKDFkgJel+JH4TJxrQV0StyHj05hQHmaWJyrxn0mKg3hINMdOYEZiQgxa
lL693Oa1GE4aFDwlxB8idBrJUdE7A6TTY+Rvage0R6wyKE8FQDwPplRP0cJCsmTbq57mAZrW3LnR
tXX9g1je5ujLi5182y3IL5winzgAy0eounq31n0ItbzbJeKAOFZfpR34RNk7YMjGg/TZhEzLVzRa
OGgR7VM+FL9rn+ce1yQoLPnT4z7vh3TXm2CSQip1cyGLqQvKtazkfTxmjxYO38mW7ansOMWUVjCZ
PsxxJ//lTbhAx0rih7CS7uwM3nqxUTH3JAGm+bsKa3FfaiKJ6EHE9tempOVsfDO/WuQPiHQbSy4V
5JIz1F2gAFHFBm92YQgI3F2C4AhSD3KnPmYNlPfAcb5s2IoUEGRgloRhQ9ZCOVX4/rdnwJMrXeOu
NNSj3zTByQhrWhDWE47N8g2S39fYRFDGXeHtiXlaMdhDFNy0Ozi248aaDCwqXNDcIRYqx/3AKtVZ
QaV1lkkfPtj3EnJJA/mTu/2NIWu0DjMEnouoyXsY923DQ5BmpOLNdvuBvoebFcnnqvdYGqole6xV
8HueWOXwEjhkMOpWhEZvlT8DiMRoXTpABGd0gQaapwgyerf8dGMe+2Rh3HhOCol+CzxOUYktySvQ
EfAIYjKHdobwY2VFiAO6sU3h/OCKzGeyuOcUIUZtZPwrokjOq/k3MbPR6IykptjQD/vizXKK+kIo
e0C0u87dGAXP7qiLWwbypcMOpS+NrxGj8QYf2J6Z69HuIHNjiclQK0Nv8mL+CgG+DX4RHBV9ss3s
Ptz1vjXhI2q+vSA2DnH+Xfs8Iktj4KSydzEowZNCIwwfetN7i7eSXnPMzXTX9vEvmXkF3ubxNs0m
OK4MWqDrmtmWS3ff52xG0bA/thAktmZ/GOZq5uiL3hB1zasc6liXcLMNQKPqmhm8NTL0wVt2l+em
xN2xtuYObYqojxAkuo0Y3CfS6vGDhjEa5nb2d6S5YAdXd5oL2FfWWYnqSSb9hylGyJIV791Ya7+i
+WNRApYmis2GTgpVLHZxBcJ6tr9Y2mPnGwoUP8XDNKsn4E1M0b2PggHmCpDRJSzm8YJwbSuqHnGG
XV2cPDlYuj5oWU/pY4FsRSRhbVd85iPg7cRMmK12d3LuP6RX97tMAcSDizv6g79TA2/FSCuOItP/
qWJOFVdpMTSpiqsxgRgVTcXFaQPyLy36WLMyn1oNQxc9cNXIZN+vhbyY7qrJe55jnoe2QZAT0ivc
OV5/7oyACizBGmNbkOZqwYIOyVV0N+fmrbF7XR9EH96yUEQmv6mutKYRLVnbJARCNNZ4Gh28BQqx
RqAna4oAvZXXim/A6/aK+SK77fqZ2IR+yl/moDXJOpnfTXXLii6EK4BKTbHzCdnNzxUrzLyb2IIV
zVvbA01OebMIMP5tnm5aLN7GyBe1s+mG8YsJcrPz+zxg20LOYfZK8V6gvz0ha/itFv+Wwv3dDhJ8
VR5NlF6BcWlT9Iuk01DKy+LYxOT4mPCpgpaXtYXKPo1CVE52Q+5TPqAqJuaidOxX6WTHeskEIxGX
3IshgrfK45KDLNwQBss6gUjuXPPKqSqirDrIprrr28bZ0NPR5EteUUysTVSzM2NgkjlejEW8VM1N
ZAr1qfoao+ypnKbntGZJJ/vmwrbl5izyt11Enfb4PtSTvUlnBuDh8jPoc+pZj5oyzMGWTSk/OA5x
2/YT/o8kGxjevVcgnBaUJcLiuC8Ce2D6+A2xejVOT149uFAMB2S7BM8UtX+Rffli0KevgLjuzDh+
Nv2M27VxORz8Kxvijb0wDUqN6smd3Eerrp19nXjLMc2Kg+pZvDeOh0wDN1i2VMjiiu5Kt4DYsRZ3
7RL+Uhq2WtnI17zeE+vKQNKWOJL5so3ouQLbyUuMGyFB1Zz2FCAtIUYkIZACMKK1mEAZVKm5g6Q2
rHOdCIGzst+1zkM4PtXIceFDmNbWnyxxswtxJwbHP+XsI1tmo+44rZ22BsWV8gpuGsLBYkKNVESW
FCuyhQVsRlKe1n61gZETRKzO80gmGD/Fhvxxd+NaHf7vZMaGh9Fsk+K82rL34csOwXgQBqYxVjq8
llNG6T2EBtWjH/HLTd4qBjgzT2Q6SWwb/8HeeexIrnRX91WEb06BLmgGmqQ3ZbKqslxPiLIkgy7o
zdNrRQv6jSAJ0Fyzi77dZTKZ5Imz195b8OBYDHYxTl8lG0HUCca+DK12cH9mKf5QZgJ63JrvRZI+
Rw2vGcsfwEMLL6i0Cdqe9yGv2GryHohmui16OkKswDU2uWWwclvjrog2HG37nUd+wsWzOITQyWsd
CiolMzeVN6NBs81PbY6bjKEcBAxA063R9kFIUduHj9HJroFbZTslcTNiBz2HBrfmrutIDbF5FCQF
vv1l509kOhqsrezxfa5wzRRqx8mrpr3Ju3f1roWWck4q8rb2YO0mUFKidixoUF3C4Vj3Ve3ich4Q
zVocLPDL8s1aiAQs+lChsC6fsc8f8/x4bGu0tihoP2siG1f1lLvHoGk2Ym6tU5IiJ6UTgEBimVik
zHWJ3QGXPaEDOnY/DyFPxsBMN3q4Zali/Ilk8PnzOob2A80uPDyHBQd6U6KBbbeQvN567k1i+gzc
M06ytj4JmP1yJrBNVXfNqbEZ6+RI7a3VdPuibT7jmIeZrphKU9muqVDeJ62INo74tOvE3ohinvc8
nz1CCXZRgeIatOQlLvh/qnzc0f9pro2gfSdOxOHFO4xO8TVbmBwrEWxNoIQxnT/Iuom2BPyFKy+N
SeRVHGk0a1PP2bXtCO7udXtUUV+8johdZc68QvMH2+cdpqefOaT/yfUARTxfclBO9oNg02QtW5ay
9F0U1n3mwtJVDYJK0hy9tHhMowZori+obmKP0zI60MHwCt+PVJRhCe8M99UrSLfFPTxtjQcnn9NH
XC5ky/bup8SBX1aBOnO0I6ew5XRv2iI6tUPxPvo994zA2cYCkCCnStbm1rMRTXBZ3PwcPckYD5SZ
6JJYpE+qQIEhUKZONZX0u2RuCC7iSU7Qw7ori3E9VDYblaBh2PSerNL1oXszDMn2lK0HHnY+sTMR
fD88WHG2iY5RvJkklPL4pISgxKPCSJSZFxTLx2XEv1DbEU9Pk0lxpoIp1QSYC+DQIBIVEEeTo2yk
c3YZsZ4jF69XdDpzX2g8HiJWnTy2Ibk4mA5fBg/NW0TtpQEIOS5ScgClXsNF2jzELEF90kxzbhsc
OMZpQ37pc4njMBwDoqhaseqE7nKwzP0Q2pRywdrGuHq0lYjHC8ctslGAMIgt7McbWoeQTVU4b406
+jAX4k/J8f31OKbdliCrmG/XxmzPN1ZbTexTiDHOjBw+dCkDmFkURxGxG57M/qXPlzP21WtrkwtT
dJ8jC7BVpSrvuVfPZCMKQ4U0mEm8oOiTqzx6mCjv4RQTQFUEVxuzMJZZ5082iEdh2L+OrHmBw/Il
aJRcL7QCrrD+/vTkzW5oFJuwpq6J0b3gtCF9AYZ5D/VGnBzThWcCePFcCrzhuWJa4T0xqJqdtW3Z
GR8yh0bkCrM/nYztvh3guOIAYp9VX7u2k+Q7X0Aew/RrJupK7+GY2x35OCUUPeRVip3CXTZF3TCf
iOtUt5RzB/Whh+Oicq4FNG4IMCoxmuqrXTrqWzhWcBmb8DZWEFDV9AHSQwd0vF+aPcm2Gvi2/aNd
hG8RsdKEnrrjtnORbxU5owygfGQnfYmV+VivERvl+u8PLbmOFC5fonU0ndi/KFc+xUxjevbxaKO7
MVzbOtLx9OgIYkyMPL2mc9PctCT8rmqvORFdFm5JnV7AtMMrbXTFCZPZNwvEO2jtfG/W4zYaG2/l
jfG3W5XU0ZY/tIFFG8JVaRJW2LEVO/MqKqZdTrvkyi+PtHpVF8PNOGj0yfcgzDUG6pIYrnzZl2TF
s15/qAb271UcryJ6e1wPEjpzyorBiQILlgJMIX71JbgrmH2696THxt4rdjXT9qppufX58GwI1Uz1
rbTzrYUU7UTRhJXPFts4nD4tP6AmEp7Uhf1GW2IzHC5cnEZFFliQbmrbu3IIHbjxy12b04BiR/JU
Jd5b4+b5phFzuu9Nd8MP855m4yH1gwWQY+FQV/U7uu+Is6d7JuZB6GVMOX2iXkiKBgla/L3Me2bP
VF6F7LVBE8DbvRAgHfTJflzkgfbDaMPxPFkbPPFEpeJzy6aXtHU/gg8u853HcptHYXZPHS9t7txv
Unr45t76tDwGCmE1LU+yPtg7dl+voQVxcy1hcnKK5ALkt8XjXUNSlIyHDFrvPcV8omHRyyF/Q1zC
acjK+8FFODCycRcNgbfLLfKBpQzml7ad9raV4otppx0xM++u2oZddfH9Wl5kXrFVgGqKlhQlOcl6
1OP0JjM8KpRKeQ/WSNo/QSM9HCyv+HAhlrim8INbhfSwlrTqlcoqfRqL+WLcy9PBvh+Jcl55/UhL
02A91W6bsp+k2gmK8toqDFJ+3R5kSCgLXe5Ef8UgzUn9a4oFYCPW20+1j12nZwosXjmc3c0uNyrT
wbwDJjbAVJ2praALCzQjNsNya4c9Jk1MnsOv7hdPfDLWE6qHNunk3TMl3gEPAZin1K454jq3y7GW
LiffLt2DzOheRm1UBv1YEc35Mk3BPXTfxF1XXamgGLbY5PBWG9HDksh074fG+yK/5uypKd+NUhL1
UQfAwzIuiHlm+vV02DS1ftly48cRuH7YbPqyN8je6rak5DLLsTsBbOdu7Ncb7JD11rMQo5QRs8Yj
GW0ImmRvWAik7EGSmbmtph7VSKd7v0JWEQafFIFRN83zlynnQycXOa9DOTz15nCo4wDtP9vjjWP9
HnOjyvIZC2f6utji0VPTR5AngHhROO2U55qkX0i1muvyI42ecWqulobyLm2GKwEPqKcn8RymvqGb
0zfKY9F+2zRaEp5T8WsOYJMjCBxnX+/oEYNVOYpwmGYUmyYf+eknqKEgdtMjU/LUvyMnTUz8lnP2
rR0Z5DDLZdutw7hoTgvuD4jjL2wX47osghQIyXvGLJQwkCvFmjOIji1p3e6H6zQZHSLcSkpb/lJY
lrdNzGIVYQVnFM9tp32Mo/JuKtJk5aTakMghCatYs14yy9UBBXQVWNVTkgJ3SjWcMtO9kmm+wJ04
fAeTQCTdseUz4g8Ek27nOf3NUr1iphRvGSJsZCh74Ihskx1cP2mtJb+BjVIzpvbW9fxDTTvzKnHc
tySw5/XY+Ps2KxSp6eJOKvslLkV81Hx6pXVnYSUh2L55N08wWUuBJLyUXD3jrDvn/c8695EeRZHu
y0zxLCDN2apPTtzCW8bGFehXAEGhGWaEZ/SkaRRTfPBm8vxnh4wQqU/sLPQbNMCKQDCoHx71SqA9
jjlSv01IxwTXxyJ1qXf6RZXKf48D0n/0P4FX9mPrMW/4vZlotwg9z2B+Iw0r6GA05pHezSnJUiRd
hS2/iZIjr6CffC1TscsK1kp/RawwrX7KiCN7H6Hm+cLAVFB+jmb5lvflvPdrF+lz3cbGpm3ZZCTZ
9N5lDF9WvDdx+WwKi08Z3VW4NQUdecUioaeE/BAZ408WJ7sJ577vTYzmLcFCRe+kt43OAKpRjyGU
mBSD8Likb0JKfBhzQKZOmh77vDtSeurggkl2fRnzhBJIswkVS5odAkielwfTj977hWe97q1qOgiG
wWCbX1XOSdbyNOViPrzDcXDKWfh9Q9iptU0rfFjztrAuOUizuqQJ972OOyitroSIAM0TIIeYO04X
W7jEAg587wk9jyIEJEV0L7TjA7Zt/L4RNbels1YQ40j9jAA8atI0vuJk48gaLgfZsAFS/ezsMVLt
zYnyp3R0jks4qXdf0jvX4w5tszrbdVN0DSvyMFh1Xz3bXw6g4zva2Obd4ImEe1emN7mfXZVnpzwF
fmyEO5/7xN0tJSVquRmcTUVdiqfFTiEhEBCTyYyKuifM5NZ+CbmT+uzHUV0wXiBIED7J8Xs56WbG
GVss4UB0q5aj/2cqnUdLuXdOnjmraEqexzrDk4xOOfJ/6HwsOAObfNZYTWWiZUDUzWukytNC+kuU
+ad+3AY246zbVHzdo9lY3i4eEEcQhAS9jB2LooZ9dq5UvA3poBlhDOrRP3h1/TOOpX9YMtLwsw6N
H3idRsbWOSjmaVr88v0UEddhuGy4JMXcrAkryMssksSg3ZemG2Li3TR+aW5AZHAQp4eUu9E2r5CF
goX02yX3qeRjJGsYS7uGF2Vu1W7MiF1F1TLM81APnJ86s17HY7bxB/6vnTPOxLiBU/LiZzt/6Yv5
8vdLDl6NDtq8oYk+qJgbdBi1b4oPSeEUVK5mn22A/NRxn2UHKK4SyWOgCXXs+RhHHLFXBbtFWUZ3
bsUoADVnSW+fGoh/KI5aJAuhclYVBX02yU1dVPckUIHJjFF9EwtsXRXBMnN47XK+g0SpNGSNK7XL
mesz5zh34PKRm95FoYNM1dTfImJmcPTtBuPwbz6qh0CQkZoG1qsIu+d0oUHVzCd7k9qShc9Czk3A
e5mn0S2sx1dLgMma892dcoFa5gytit4j6n0lHwD/WrrNm4WXfxpIz0xjjjwmfExX0H8mE84t7T0p
bYU6THlw6ZZqb2bjvYCODCqyswqynJGIu9F9COiII07umtLd4OU7vR+lfCi4ipSkDER7ajPjbj7H
S0mwCB/7NqAgTUt2Que4lW51teLsV4umfmAfdUSCrrmbXaCoUOx9z7mLuukuRaj974VS+z+TSQGW
TLKMLQvp5z/IpDTzqSBWpJgakAI+2jOb3zcej5+ysB9il5Ni4aDGGNVx7PvdQmp0Uz6QYvOZRoqA
Zye8Gq1/1ZFipW/f0vN3Wy7RDQl4K5MbQJW9k3x1rvvkibirpznMPv/+/P/LFF5n9fMv//j4xia/
SbEup1/d/8sHWqZt8Vb+10zhtkjz9OOfHmnbwcP5n/zT/4MW+kAxEIQ22Zq+75Pi+e9oIQHPkG4B
6z+oQ77h/w2bF/9sgZ1ZvhkKzSR65Jm2Vd8l//IP1/lnn8yTEMGMEK6Q0+w//gdoISTbf4RDiPfi
oiQFl69mujid/38Zvw2rwaDCyl3hvN3lgfUV6HUuXAT9F8QjmQOZGrRTEbbA9rfSa+Cas8k61avh
Si+J6WFls6oXx7OBwBAk8t0bFvOM3EclQ4AZlPovpJUsG98WL70YpWVRc4vjgpR0hJF7trYNEWHD
b26BBBHbKTgE8ZNeuwoXeVf8cSYSHeIKL6Tw95Q1WuxAmhfbm98TtuUphbZ4YiR6/fQzzwB1tJMR
vWlRI9HdUNBe7fugBToqiEYQTOyyNe6zgQCDhtcDEwyy+uQ+NZX4E3bmh6fYq4cstarMfYnt8TD2
VAcVajln0fATNWfy4mADkIwYxJMzdpx8payZXTmjKsVP5JP5mQ3m7SJwu8/tcE2X9CgN60D7xR8z
NKgLYofIws1YlXXAABqf1YgXq3baF5L9+S0TDERpri5t5z4hhW0JaqbzTNpP4xR+KhJPymowN0ul
DPQzccGueoOJLiGMPRbceQ95Zh/jatDuQpaUVBl92Y39zDRlr8IO+j3AZOLo1W1vkzJcZ+NjgnMo
ZIJD2m2eGnx/NeWoXJr3cE7XNmATomjSo7b2jpbBrbFPUoMgiSirtlbibD2XDBBGGyw0VNrgko78
ptoBYlukmyAgkUesVyIR/SQz80pK8BKyZWYe5hDPVNQm3yMtGhHFXGUm1C0aPzkNw0Se4EjDOu0G
20zED3ZmPyYFXTCVqwguStKdoCPSGOLn5rHZK3QDIheJc0JEpu/PY18VP7hNkm36gdOtJauzmI5W
bB30smDyArmlvgxqX7wpbUrK+LvM9d6RDrF9BtbedriLRPjmLfVzHYk/jWXoj4Rbrkn4tKX72ljJ
fRtYv5MS6bYLmQ5MRKeB58iKPB4EEEy+0js0MXlClDbvisz9qWfvT1Yx7DPM4zIg/akND6HDmiM2
7rLaKVinn0w7aE/agVKWfypSprfMIg9R2nQHLWuk+PC2M1zSuvQquuiykP54RoE28G5Yw6ecy3s2
TmxiWGsT8JD6j/PkvHK/QdXkqTx+5KzL3A57gd+Fp1Qfx/lxiMXExAtoQWJEpI12df8+i/H5L/rY
OFpJixKe6T6RmEVFGEz32tUo9TQ4i73Vd9p6FRM4FvJBLM30EGf7KgqaLTfFpwkCda9oqoCOJBzC
5gM05ZOEie+fkfB/FJ3VuyylIdww/ZsqRJsRLf4VlCjeONPepiMnmChRN0nwEIX+tF3kMO9phbtm
Ex1MjhFvKQ8G+LFw6hasulD0DHJd8EwuBB54rn2n6tndkZxI0Ch1hlF8IJDePgQVYR6uwfEcle+Q
l1aKNsjVwOuBGSZBRmnhBAAOefvm+DGWMV0xfEltghs3Tffkdl7AUZ6cgVZxlrUSjhYzlo1NI3dD
9xRY0DceJ8h1qLKjR6If1wZDYTUmLBbVo6sPscR/k+Ju3rjZJstmh/xQjhwEPH0UKJb+ABRZZ3wF
cCXtlvPWdJin+4SI4Mjt6eyMeIGCQavILDb/fm+ChvDVaCpCnwEDELAVROshqlBP+WMOIZyU+z04
M0YzRE9qEj95mTLPv+NT4KHkDO663Yd9QicuQGqac2HrwBrhfeQVTZWexbjodP2lZuOxxVnB8JgW
H4k5bclBwHLy9wQVcWE09kNYGZ9etiXyNyMGhL86ztOjYZa0T/Cf+a9ldK9Gl31hc+R1rZJflXOy
rZAsCdPi+uY4FZKRyrgNmGtf4sn8mJV/yBYu1WyOn229njTUnm3VSDi1/CLE4tGpyrusyy+pjoD2
nfsYpm7lY9fqp/6Vrd1NUhNARaIdz5OvRaW/5dKfnO6E+kOPkWe9DcGOXw5d30ch0lW1USW/rYU4
F1KdAVSC+H5ZlnntjQCtfwm08ttpMOdkYc7Lkn0pVoab8SDChAs99vaTkSAVTJztwwhVoB9fCkt9
5Y1PdAjJLNlQPznLI6G5R3e6w0JIjkg1PCY27dXJbeGxhVOJ/CL9/UCM+oSOG5Xww5yy58X6pHGa
rA2d1sxh8s3PaFbHbboOLMCd0EOgxOsTbkmtrXLgqTHisuD+y3aCMkRtRtHMbIY7ZcalYqPIKm1b
SfCv0BzGMlFbWoDygR60zaXE7+Jp40v7EOCCabUdxtPGmEpbZGa8Mql7sbR1xo0PM6aDm4RKcG2t
SbXJJmlvQ3chmS6J75wRd0GkDTkCZw6JSYjLeHXqRLBvw73DeuaOPsBzK91z7VzAB7xdpuydaaMb
BRbaQqKtQPKvKQhieSOQgBxtGJq1dajBQyTwEiGvgZkvr3aT/MxNj0M1EgsRGxiQMpxItXF08CU5
+JPIz0yxmDFT1Nq7hIfJwcvUaVOTq+1NUa8JJhxPrrY+iQITlNHvCBH3tDWqa2FaeEShP/urQdun
JD6qsXxW3U+hzVWltlkN3TMV04hMXglINE32TmTiVM48jawOZmjQhi2LD4PAwYX4X2yTVx1mLQm5
ANnB6sW57h67MhGj9IOwX9UB9D5bWgxiIet5uhIx1uqjIY+J+5L9bD7Kdwd28ugazUeaDLtRG8/6
ilaxVs43uZvNxPEiCtUhzlaexEHEuKSq79gIUBIK5ya2v2vlsBmeyUarG4eQq8h+iL5MD23Vc1MX
DqC+n+KWZbmSn7GVcfHwIB/nAfNyg6kuLA6WNtkRQ9jcNtYj2E67OnraildoU549MVNV+PRybdiz
cO6VOPiUtvKVDqY+0+I9ozhRnLgd3IQLZrCkSDhLRdsFT2DqBESjGdA6dA+G2jZY4h+0tZFQdMJi
D1oVB48nG1eb7icRW8sq1aEiL26qxNNoMytFQ/5NGjgBePE+MoPkMscnZ/yWwuKRS8fYNmip1/N5
UIWe+av+sCgFny5uqhiZHdQ7CUYfDz19x4V9aujWCHLEOEKP9H76phxTYzMxCeH/uB/raSQseYyo
GnHX9lwPp5iAXt9wSDsZGZ3wGBOg2r3QZIvCbBfcpejUuO9AyomoEQ+VbbAsUPMmwHK9ko277xQR
JLR818eIM/mUTfO6KYbruLDY8I03nBvunVaZjIBKQHvMSMVG5VhZpUcdSoUyerG8MSCqCrS1DLbN
nJ5xwr6aNVE5fK5InuQqewlybhXaTV7R/5M1JM6VuYHLOGy3i9rX+BRukn68DfoounU8bo6lF1ws
Aw2xXn5p9mNzLz3z1JniSbrGR8FYyHOKk30lrlEG55BFyX3gzOhSHQ6GzgarMOD0vejF4Lk4s34t
Y/NDk5CVBbXfPsfD1G+wCNAIqg4s+lnITtdWvoyW8RJ5/iVIoxcSgBxS/4n6gKwgPUGKG57x24D2
uHuDT1hd2/cw+rdZwy/ID8FtmQxeMf1a9YALfvm1Xf5ZoHBqBuStQFB95FYzrI0K4SOJGQD7+MGa
xA4e1cMDGHN2d9tdhXkGzwMhLzM0OI259Ix7E5npMkUAqyB7SeuIv5XtGOuZ6MENIWaved6/kj35
kA/RfIx77t49XoKmlUdKrc+l4oJz++w+T3zaR6YEpnAccVH4Yr+MycDOmzNZmp/lJ6UKA0kafyi/
G00eFsNEujLp24+Q+z8E8/fbn3Zkz8r/bun3KWs/WuWd+s4cMIZktJ6WkTyWIfEbHD8dS5WZFB7u
pIRk5cTZxArX7MKLEZPcoShYNI242kD9EVqtOVsZPpeWeJ0WgFtD1B+MgfI48uQq5uCDG/9Tyadd
G3IfkpYrxwrllr3vbTRzYbvd/GE2mbO3wF/5ZJO2Zbm7SC1il8T+m0L624URzw6fp6rdiF3lCnkQ
/fiUL2aIO5Nv4/ht+7RQ055Wl5xSiFPKAymJ8TDfDvaVT8FwsUZj77KgZTvtOStXzMvekWwMbYSC
gfjMyJAVY2oGz1ICOXjwTlz8zUEfiKVDrWMepjQWNBlhAurNipPflkbebWP2X6kT32IfR3J1Emjo
pX9KM1bdeEnsLYgIchmDCJqait1zZZf2WrjjrdmPDPAudgTZX3I1z1hNTtMQnNkOVIcpZv1FYtPe
8Q3Ki99KzPPbQEFklV1NFIfLLrfoV8Tkrtuxhg2NPuwOrHLQhizwEwnikM1IzIHDITe3CHCQIKuq
Ye4Lnr2EQwA67rQmBvXYGKQZUIW8wDSR6koSFTpWPN/XSPR7QsuRCKO72mEPlc8j/aYD98pm2uN8
a+m65JrlDcvuFV2zqzmluLLkCF4QRcmp+AKKTQ+G8r/LunsuOudbeeXJrio9PxcvXjTsYhEC+Dbg
vjGMXz6NJ6vP3B23hk1oUD7LObZccUTgsmj8U6+LqLGoz/iMOQCRHfGYR+62tafuoG/rwgg+StN7
rjyC1pK8PVJLcOv1mOLb2if/1iVchZhWZ2WGp7nEfTbAXk+Xlp3sXUsy1IoxxTua7ryWrnDPvKQb
sv9ai4CZaIBCYOoXrCWFvQvz4d3Ua1bqJ4m/7z6mqbgPB3q5Evg5XhVrNG/ykooP2ucpqpDqKH1D
bHP7mtDNupIWDJ2CcM7N4trZHLypw45uGi/YOWS1Tqh+qFl7SXu6GZ/rJN9nSyPu8tpud2YzmhyX
EGHbwt6xkyCcaeKjbryOKSQYK/+VVdzySCH2CtRQNTiSknrgCJe8kHInbgcvYN9SU9tTJtlH2QTn
vBmemrn4Y7S0G9eu33DjJHrST0i0ggmmKbb7NbruhG/1tc6QObwS0xDE8AGaBhJ1rpBIG6rHvP4p
VAnLolJea8yE+5EwWGJ2gCohrSalbmranjgEIYyHxT52fv6yBDClNMowwKymoWFWmneTPR8qQfEy
acInr96T4e+DSpF2mnxmM1kxdbsvKbTnTczvSqz2mdc094sRbpU97PqCyWJkSV34UBwuZgJkXpKT
Uj3f1rBHpbrJJr66nQwH6bqnOuOhFBYvdjze2VWKT9aBOidKcR160VVQ1xDG/bzr3OBPmVenpeEr
NulhqNC7w+KL+z1SFR9/OYvnROXHef5tc2baxazQ3wZEiRbBE45zj08Ae8jyyCfuK1xIg8/DwjpP
89acFrWJQ9mtxmAAWgv6t8ywvv1UXUgTaemqKW7CnslQOlazkcWZXFpixubx4JV+fm/66DOB58KU
N8ZnM4TfY0SynFc2TOBL8G6VhOXFDmgcYBgikES7ao5LbT50ZX5ecq4aaLS4N45jFs6rPiFOeyx4
AXQ+dC1qokA4EG9iyEQEueGduy9I6ti/8TbDETfWQenTNfs5Bur9LLqSSmFv2DISAtlIJXaEjhpU
1QTpvjG6G7ZKFNIhHa2fIpJ+CS/79uj0XbuBFjkUYfCZy6/Cmmdo+GH9jKs85mbfSOPFmWrCHEua
XNuGaHlCIxk+iBBUSHFrPyVBICsSOBf7M5+jYevo977qPjLwp61doVoavnNqsua9RV9fdX3LeOE9
lGi8a9M1OK9ZiNzts+F203PoJF9NutwB1XAUjuCe/YRYTgZdNkdVvBvKjAi4mcaGQBzskmUkEY2w
pLCVYsDus6uD6j0cAvNIQ3u2NqvlVxkCD6tjXbmAfbo/XPKrUhLlo+Yz1EPLbJckELPTcVWBJ9Xt
v0lU4AsbZPb2WMJaDoN9iTsxodJiEpjscsF8Nwi5EbCcm6zn+lEhsJbgAUPWtk3OK0Alz3pBXIbq
+01IsmOe2KRdKtLMAvLiXBYV0GmbZYru2iAjC5EegVRU1Kqo5q5q3/npORNXxks4Iwsti/utXACU
4cWzQEtkPGFP8eKZfIeKGjqsRCuLcGnEoo1Myy9bsc2qPMjYOoluyzZURycKz4LugWhi5JQmcIfb
ipOVV5eFSDQvJFnWW1B/XNKGoSPPsQJZSEvjLPruFSvFysRvkGbc+puyofVk+aN8nCtJwhCGQ6cy
7RgYi9HAOFgTw+fAkWY1Eby6d7PoRXRsbPCbGG26jjzCvAY2mKFHxTlmt3taD/ZOqZaXJEtHNs7A
PEs97aTJVOTH6j6MzJNRSMKMmO1IIz37EEEaHLcbCmLoEZrU1s/kpcqoIstsotv8GEWti+1g3xHg
uBGBU3CYdj+92CbjVpG9NWBhaYt7Osjr1Th2+a51EmPbaFUVjTA+RyxIXGRyTPKgTlWUHYSnM46f
nAtGF3AoDUa1VX5ljQMq9Reagp6yneJFaJzK4Fjbw1f1GrSaNHKla0ASDWFh1zk0UFmg2xzGmnQ/
ODEL2MV56/v0xJm0Y9smd7WGu1hMX3uNezVwXySxONeEp7yjkbBQw2EmlJgRTJ+txsZsDZCR3kzW
N0iZDy64KQVh0YMxm+vZ6QUQdrkTGkZLNZbmSsJsii9+FslfBFyTGmFzNMwW8rkVGm8j2+yP6T8U
GnuTGoAbyAtZLYu1Zn31HWlIDs9GdfHKY6bxOUCHaQe1N66MtPsdXPKq2lzxCXF+KofRnhvid6iB
vEWfmQSIHnHEqODOt9DwXiYMzits2ZUG+xSEH2YkBQ8E9BfxZMNuyOIKHjDSYGC93DQaFDQWkMEK
dtDtX4qM9K5KQ4VYBLhH8z4kGjgsNHo4agjR1zhi6OodVj2xndewIqn7cmvBLwoNMs4aaZybvfR2
YYKL3E0/jArwcYCAdDUKmcJEtrCRQFZ4fTQuSXonBakQlAEkJQqs2Nmufy3iDmA5AraEupw1folZ
7tFj2iOdb3LXy5x/JfDJkSO/3Qzc24C9+bcfWkJ2lhrxNGMSKQZ31iu/ZCs1CFpqJJQVwzOHHRwx
i30LYj6eTPe20BhpoIHSALK0xypXA5qyxa/w6g0/s4ZQfY2jyrB8sSWAqgupKiFW09b7E016WxFc
8fcth1HDrVn0UDnkGpbEp/Lw7EA4co7Ez6XGYgcNyCpIWdMz1sQDXqkvPI+QtKEGJPwsjdbZCLZM
xzmUeYK8koScmmVJkX2XwkBWKOJOmNx2pvuLKQS9J4o/i0YuW6IsuIESvC/gfEsN/NqywGdN7hGn
GCywDU+GOYIgIvlV48JKg8MBBHEBSdxAFBM8CI6mIWMP2tglOnS0Z58AvJI6O4BkAyL/aIX9RQas
gBMjfAkk5w/RcneqchtPVKU2Rm0RjT5zIcGfEInugEDnsNA1wywN0trfzCEKYqZDpwBlBaCe9SWm
WvexNS5htmhBC/ixNcGuaw1gO5DYEiLb0Gg22J65GyEJNLRta3zb1iC36T3hC8R2l3piJewaL99A
hnYob7p+gAdouD0IYPjTxISyaFic3GgTuAQVr3hxmvLsQZX3I9RWTEwbvkYqB83U3VbleMii6r01
U+PEGAGerkH1QiPrg0sbWup/zgYUEPEt6aO8Vu48kT7VNmCk7qshAeCJ5JP3UnavSsPxS4dHg2zR
FaEGxznOHilzPJbw9FKD9QmEve3wGJo1cw97b+bxvjbTvaOh/Enj+bawfwS8vg+3X8HvCw3yjxD9
k0b7Gxh/Bevva+jfi9QNeiDHe20ImEeFT9syP0xoPuRYMCIG7QEXQU1ClTYVyJbBiYMrweoYDubp
q+XMyZ0NK4LQpgSrPFtRPe+jwLc2fv0ZOjj4XCw+sx3hRqOIIEZqXkdG96lMFvtd1m5rbYOotCGC
YxD9T3gkzE8tbQzl/MC+jUrM1PTWt9620dYKLMjNLq6x08WkWhWr7xATRuIkBEATXTL6xM9nf50a
WDZsRWfu4ngQQwVxUxEJnfXis5pi7umERMHqMb3nIeegEpolDNrPNoL3Jj/3MeaYuIqc8dMObbVL
PFplhyh+a1v+ONFek1K7TmpvuSdkIGZphCOlmjBOzQLZTdwo7VmpJPkoNTYW7Fr1Klc8sfC3WOP7
oP0uThG/DttQn7IwGstt2+GMCbRHBjMN/xbXTNCkrEMw0oxu++EhCI05VI2dM2VDzmKEwn7zDT/m
c+LDk0NECyYhXDrir19HO3f6vx4e7eYB8csw95h/XT7a74Osfzvi/9E+II7M+0g7g3pryz4Cy3YZ
0PVQZc91QELdQKjhhK1IYS+CHafzRzuOFqDxzZBxA1Haj2TaMzqfHlZz7VaiUGMzeGhk/sJ0RzYa
skqDXLhQ0ajdTmCQDI5aKpTMB6xq9ESh/VG8uf5Gac/UhHkqZreNFFryHNS+KgxWsweCyYWL7Upp
/1WiJlxUhksAGhWEA4ZFVIgc8udCP3V4igPrrKS0HqzFd7b44K2TMVwbcWkEzq9ce8AMgv/+Lbvm
fwSk3KZfTdVW/0remfZUjmVd+q+U+kt/aSPbx8Ox9PYrJXfkMs8ZfLEgIDzPs399PweIKCAysyqL
ViukRqXKzCAw9/rax/vsvdazvrX/pX7sBwvrPRnrUyisd8cF1vT68pb37f27/1D84HY6757q6eIJ
y2P7XYyh/ua/+81/PD0f5epfKFKkaSEe+XNFytH9HBXvhCgvP/EqRLH2dFMJUSS+MyYjFkKkFyGK
YexZlkSJYpJBzRKkg8jIC4oV1CbmnhSKf6W7punYjskPfRei6HuwQbAs6rpt8JO2+FtClJ9kKI5h
skQpUYBO7/2jTAoJNCB5B2kwWxGX/qmGS652zlLLZpLh0ZKb0N4hbouWYBnx0YbdTR4NzDyVnPjN
WfsDOpL1EY5k8Fokqh3BSdIN9+NrYbY2VvXEmHNwS4a82sS0zjWVMYgemBXSDWe+BJ8hXXSyPIJA
vEI+B4Zc7Dx65htjMNxl1x4psRk6PbmsCehqLfpftzQ3Kuo+ydpuo9qdsXM0dn7W5eh8UcPT3UYa
Swl4rP6U/Q9Az5r312aXhs8L0Oke7ZcekJ+5wXgyxmcuZBtdzZz/+hR8FK1xBhAZ8UDlkpHOT3go
unqeXZYRHq9hdjaliRxTjZpDUA48PwpMlzml7l//TsM2lBbuLauFX2s5iJFcRxpwfD11kbxBirhW
C1eqmk0Q/t1SH2rBowP8bF2yoEFwB71wEw3TzpddhIgXwpMyIXYNgbOTu6i63qRJDqk/m+6SJnAP
c8IV9sPWicgtRqbdAqssmCYTs5AhZF2lPa0BI2JKW2rzRWO2F4Pdl+s2UQzhfhO5PunFWl9uEelv
rWC4j8PC20R9K9HUJHfoRNK1Pednju8hARLpF+Mr8xPU3V551Oj2CoPnvRPw4mSxcQ1Wb27MbTUV
X3LB6HBMVvRwPWN8whRAM6NERi/jiqySyBOLsYG9kWXdg+OGl4UX0R3VyGoOMJDAZGUr+tyW8bfm
YJyqUp8rk0R429n589ZCtW8G4wnogEU3ScSiA7A2vb4sq6tsdq/sjtPSC/u6NK3jKZwu9Mgf1i3g
bQ8LNs+MuySqthIhimZ6lxLd61qPySet6pPGNOZloDHjkhY5Kn3DhqNBilpJ50AE8t7Vi2brtspl
VRKwi6ENYO8hgNzbnCB46YT6xjRrELTebuYJT/wD4HILMZmzLPvuEiE6tktm0l6Uf0km50L02heh
2xdT2j0MdXo1lGTECQtEYxwfuOxemaAxlcqrO81DvpN6w0Nvqiq8y1fMFRYO6e1MG8YCQTguUzcD
r1Cx4dQxoHYTHsHc/VoOw1dOgLGxaaODnF9gql40NsMh+rU5ahW8sOw1Oj+/mSJYeqGJBoIpPqyn
lG1hf643xVfd7u9INSDIQtgL8gguOpNGfKJpt3od5hvJhIyO5xHb3sMkNpeFgu43FfGYQ//7NGHa
DyLamoZPbmkZbBjEYEKiLqYdIyEH0d9o2T3piOczMaHfTdgW9bzUWr8Ez4PQC5atOxPZKwPrQqZA
DGh1M0QJqIK7In8IsvF66thZNXHItTJDNUmxRinveiLrDEWT3MSZAF4woSGy74KE2xt/KfNWCxiE
pxDcaQQin53WvLGneOcJwnzMId4YPh1zbrJzObnOviXJxZpD2q7TIe2Xm9r8gq2M3C8q/M2UyHOg
yGJoy0XUyjMIe3zc6RAS2JBOCz2MtiWzzBM7HtBG8wrGmm2m0dCBtfNNGrhHvfI7JgxaHR3DZNFY
xGOzDwKVXiAhJwQRPJhUGAP4nEpl5royw3Gf5Lzfdt80/HLXuYzFO7br+8L24m2ZDhtZESPUGsMa
f5cqzjsmXYMWbAkbuQbkCtuKtJBtOzKM44rYz9jb6r5/FY3lzTOTAp0MMiuyb/EelezhSnddOIwb
h1Hd9LN3M+jpUZIH9Hmr4jzIbrK0P4mS6NGFlw6PLGjP+3GaD2Kizsqg3gwADWtg3gt64B6v0KdT
O941jWtdafk5CixwYjWXAUUdDTLHuU1bl6dFgWLMlmjUgxVOmfjAKu3zKfTnY7ccD8VEdLhhnaSz
V92MAWIHIogBYx+ZDOyjLDqQtipOM8Q7rgvksTkEEBSeJVLDnO3op45B16HKAVqVSfdAnayq9ltD
QnQagtiE1f2NiONqQybPErzZbUFqY5RCQ05q54QZgLp+BJEYoVo/sHQ2xpGBUh1iAZ+z6Ep/EYh4
SYRDvyIhJFnNSAkT0wJRUqltVGieExONpzWLA9yFHuxWy8QO7Qr2u5FxGxjervDYQsRtwD42ph1E
1YwOxevXfUpfyy4TuvoeAZymoufznJUbnUlJ4jtnVu3cNIWN6jErH6zFgbJlWlEJ+V3LTn1zg2J8
3Ej2brSdBS+WdAUbW1FtWLACCJ7SCD2oUcO321rRmSS0KMWNqIryxii866hvTurM0FZJxhRcRt1j
ZzEWrwfnNo8JORCsFKzqKnpuNhBG5uSQoskb2uF3UyHmHDnW+31PvpsXRNjplTpycCEfNdExfvS0
OQs1nF3V4GTqFrsWMyCzpJ6qrW7w6bR+S2QgnTYXR6DQCJfXuhTFfsy7H8nMIc62QhiXYeKL27Oo
pmDRvSBdMz/ElXiQeuysnAE4kt6eSKBeMNVrcSyC+rxGhZuTekEzE2FMysAhoCZqEvA+zLse8kL7
RsIBdKZY22S9oK8oeTymOgVe6U9npoeZptLcdWnx+KiqgI00ieFeFxDUJIdNSN4pm+R5FU/xSZR6
SN0050zk2UlcwUoxi3hRTaxpRNStKADqVT9xcaCxKqyngibjYWGnV67NMLQqOdB1F5ArPpQJA+HW
xbPiEWPhEStB9w/GL25X3y+qw7SiJ5t8Q7F/Oc5RfkZDUMal3NTctLiv2NNM2iPbMP9EmxNI8lPs
LCvHXWW+yztBS7UeGfAvunI6laFGawWHT+IT8JMExBzO9GoFLcUMkvzX1i/XfeIa26rDldRENwIt
cazH6bYqaCqbrFYG8/ZsNAjUUtjKOg22o+dB4ahppLRxN65CmuQbvda/OQn3ZjOYu+iwcoBKFBQQ
ASKVAYFDRCdnTWoeUUeYj6tbrXMvA0PbRY7DLUXmI52gq4Zp+1qOJv/CJs/p2csPskLL16SH0OgB
Vui4iSMSA4yGgLttz46yNRkZJ85doJHCNMPfWKSy+tJCeFlIppgbK6q+CbJn8AU50M0N2iDw7/BW
cVU0iUNiVMJQtSbYaln3gIoC/+n53nDn4TqUxqMx0FXKfIQB2UWXE2obMHdsYFdHyHkjIYaFP2on
Q5WvgxGs0EDuHs1GQbJ2sp3sAp4aBVUjmBPVhCzvG8V8IwP0GbPSxrTGtUm8bVKHR7IZj5GF7au+
5VJTI/D6Of1M9zca1PrW1G/Uir4oRQ7Voi5RhPJ8AAVyMgwl+hFvOO4LJs5ZDIjXndbmEJS42w7M
ssKQVxuHpGwNqymN7wbdRbbpl0uzRr5NYigj96BYxWnp7krHZpSA3nlfjPbXwSJaPYjpPhlebxFJ
QxYeTIFgndZtgOKJyLyAVpymc9a1AGK4NgTYfTP9yBxksY5CMnjJzHQoDqqln5LuXTlZsBqrm7oj
09I3NlNpYNEL1zwB0oIIgNQ4lglNu7Crq9N6qtf+nMfrjsVu6fjdzpIk97YptWqPYzNsnHXeYgco
eKysuw5+JCzPOQjuMD4ekyiU7Hc5bQweBN/MnjZfa55UjuYyY40JOkFRTCoa+h5OAbJXqzhtEp6W
xuyv58kkTC44ZZxxMpkBTra62vgBKUyR5SMTD580n+JGEwpMoqqPiXhhsE+zuZ6s5NJGgEiyYoKf
cHSOFAeXYgiNWlIgTom0liBbOhnk5t4NOWLGIcS/iI7h0LbacO2oubBhOFeDMS0aL7oOE+PJ00in
czIMckwBl7x+eHXt3OI5I4hVH5E9O9JsyQnBSKy33bHrUiVUGiBCXF10UGRFCFN/p0sa5haTdrYt
9WPW42omd/46SuOLTuOTGcBXwncf2kU4dZy93jsbtPCxM0GLqSgVp7RRJXbNhXSqGNwSabrGRFlY
e/EEiqxcCwhdB6XTnIyJs3Ft0ktQQwtgUfu9wy2QkdmamrHkCb6FzPbFGv0v1SDTA7JZ0l1OluCi
I6SID73ZAJj9RpRFqAIyowOSZc9IgEBFeGN1VMkm43J6mNyVYMYAZ2H8exblo/9XOWmlvvjaDOT3
JIh4hlQ+RuqqKsb+Cx1vAFcVYyNfM5+68Xc5G2LjRP7DrJfM0whxiIkXFbq1NmCpoLJmdEVxCYKD
7RJynn3NQK+HlxGUp3HWK9bPZCMX6rgiKxqm9X3XOOYic/Nr0QzsrrVmEXr614LhryG7DWIOE301
eGzXvZwJGmKMQepIHT0iQUNSTO5c6BxlHgFzho4rP4BVFrHN6gZ86KDauuCWaBt4e+jVu5wnjHtZ
UU+SrKIild1HxpqPRyIWUBGZk3MtJQnsGI3qNq7QzSGjPxCz5x22YQ12t4vvg8DhNfQ02L1xJhyc
+YBIafgqfliclU+WoPsQdzT5lQJjKjcjPTlmoZdFBJ9NYwHywM5KeWvlpDujbb20An/r59lTEtuU
Uoq+im2s1r8A///W2SeFDX+2Mg6gn1K1dgUhQviD98mSBmJ3HjgwrhIrpS3d6ytkCKvKgXxPSBRi
tNNpmqf9eXTutQZrtoUtub02WqJ5AHRdDTzEx655sGYIg5KaBt/bKjHHBxeBhkLn2rt2onYpyJ5L
6/RGNLmzqVwiFrv8q+u3CA4NIAfziU7u5tqZkdHKGkBHynyibgaGZh0xbf0RSjSAMygdAXncmrF+
yt7isfJb5NHDceswupQg+Be+T8BINhSHekMLGgFEw2SCsqrShp5o+4uiN1uQlZRCoWK2RhLMTj4H
5zC4MZkGKXmUHtrhLyVwPXpA7UmsQ7wkZnhtaFbBkx5aQOCRe0kKjc1WyCA205XHAgKdGXvG0sdi
veIWI1lrnJZsRHzydeoQF2UByaIkGhgh45iZ2hlD3tNuVnsimS+7oN9qoavvwAgs9BKtFFGsLGcX
k1/6jFOiR4ue1Mhjg4fSYc2DlFsCDPGg4bGn3KimbokBW8P+MgKRcaZTM094RqfdMe70nQNWpPdO
ZiZuNZradV1Ri3u9mvRm2tpmW0Iqwypljm4VXyNCq1YODEeWz2Tlq8KM4IUVq5e/s1zrosj8Qwk1
b+VG7jcNDe5+QGsLcYZe7yDS4GUJxVNWcyl0eUPg43wzQ5dkkz+fEjHFiAXyZICpaJ+2y1Gl1f3O
BM5IQGSv19kJQ2V9P+tOZkWxVDhLEkP00zi7b+FcCqjo+4ZOGqcAgdmXmIfdUdVEqEKj1B6plTBZ
dIhT07gjtSoelxRFFyg6TsusWMAGQiOowJtw3hctJE4XIidhW7ewgtAywur0YHY2FsLGQGE8h/nJ
UFhPitxQYT5FxUMGPfQTHC1wK2BmIofATx0sVQIlFJ3ZeNwpcKirEKJj+NSkEPPkdsrGkIAptda5
ztUMe7RXEFJf4Ugd8S1CEMyH3HYLwh3lMtciHPCKYwqlVPEEcSUT9TlzprxiNSryKc2iZsvMinpC
ixfcunTHUC+gQzJ7h+17R/55NJEOiy0hh5lwSQDRcaFoqwPYVcsd7plQbeM+KklrPsWdAA2A4RtG
PkdxW1G/3YiyPxkU0bUe2i+ddePrvyfgXkcnYkJCmKlzGFfcGxTP6ZEFG7JVpNhIMWMDHpJ42wT7
Sp62YGWD/PdBUWYHcLO24s5KRaCNpHuvC6ViHBWd1nTg3gGsbRW5tkmliZcGmm32DLaF6HiQKNYt
vGjYnbNnMcvjCWcqJu6g6LgdxfR+BzCXxDMK/Ng/wLrN44e4JGaPFi2/zjkuOzqZsOdg76aMe0x0
P/TI66X/rM8fxT0DwvgwcnY9Y6vRT/OjUSMydsRVXLrDjemSE9X6zGBgeycLYYXBYT3G8a5CmcnQ
KVyXKNF2EW6BJRNjdmnuuNU0GR71vb7uzHZcu3IIdxDc2BpiAcqvW522Ksp85pcCuggbrvV06Iat
v/NDai4PfozdyfNEJqhAKgxDVlY9xmZzo2mIKwByMQRCDFdH5jciqZEAMwXYr0zQFdRbwAha3PJj
yX4iJjF6DujVOOm8Hn1cU62nnCq8+wYwvYQbEqGRWUkdh6cbtC+BD4nAaMQCTcBTemAF+s4tmbUb
FU6koS6qRR/Cr1X4jMFzuD2IanYvYzvoDrm8AYUQ/ei4fceTrCQRocaU320HkolPUovlRfoVHjfn
0M4GcoTDeNfOer20Rht9n13smhSruo/2mTgntK9KIaCDjj7owoqYYntR2wMBioQ4r0Fz6jWye67j
Fj7cdqhN6zQsvaORnM217XXWAoDtohvUAono9IidERkYwcnoOajZpg75QhRvYrpkUWhZpx37PTe3
BFYYfz3YrBd+P+JuB+N5RNokE9Bpk8fBKgMYi0SWzfVzF38cXUnNxSawdNauxpkHxVisqpY+usty
yKLp7oqg3nZNpxL45LVNCG7R05vm/SLOsDPnzLOp6xMCmJhGVAe1ezTLrLouSQsrY4YHWeRlvPzq
iERZ5gC2vWk9OoGRyEMyJODHCPOUMig+KCTKbD+kucfGHL0JQpd1i9Vlm6bTRqtJ0LMy+5arFyNa
BAaDfJBlhNZz26XJZdcmLsyiYhtJDEFFZK0br7XX0JnhsYLQXViFwC2ECn6DnneDIXEx2LG/KyRG
P8SeWwTdEHIr4M6CRLfUVXm3xQ3w3GRtagSG+iGsMypGPtuqIqXIbU5b/9vIvbUL3fy49fuzwrKS
VTAbPqoReZWm3u+5QcKWPlD6W5AZeDgQweA6oAfUBfh8lqcm+QbEGwDGcNTTOWP7nVrQvUx9g3mR
4Oy4cLegx/cR0jeLYDLJ0Kq4pML4a+z4+iav/Wjd3NZEZN/5dMsDJEUYGnZRqw1bZqRaOLWk1sn5
vJKhWuiiOzZMnCqNSi4mxe2IKqiq5wuHBvvGbnDgper25N9owo7Widnj9jPR/pIwzMNVwzS8pM5P
BL7kzmjLVZo0T83ofmtK6yux9iEMIvY0lWRl9htsy4yCt4ZG8tWALqA26guLN39Yt/VFq/aaWQxZ
wG+jw3rSim0w6ScWTx0Qi8BWZ+b2gY7ZNqxXEd2xfXsi6aBjc7nfdpV5QiOYZ7dF6FbKSHB/6B/n
fgYc5wynUgYEeIEF3upoVGBjDfXKGjp4GNbVkJZkbjgFkvbEv5tKOSBnhmHAvpTi6MszigZLzrjS
p+TLJEgWHUcWHk/EE1CxZ1PnTUeB2Qs06XUmBH684hQS87KjIfN8KNZMijpLP/pfZeGS750IYz+k
j0MTNRMrctDDl0ild4lKb5NSDDVy+jCSckwQELYpBbAloSZlb0ZS8zB0dHdaVJSZ3S0NCri57Idl
k5NRr9msBcB2VWStceXlxqYiSrTSGNsZOSkd/2I+xhj2w0sRjCN1k3ms7ihmwPuXInTXsFxULPtN
z93TxH556br+bVwndz0CvR3l2p0VZBZTd/O4E3Z3BB3+9zCqTtHUhnQdmuHk+SX9rVn8/4+BUwj2
XGaXfz6Kv7lP06d/PP7P35TE/+1I/vUnX0by7h62Q4hDRDvxD0bODKJfRvLOHp8xf86CZDKJFZb8
50je3vMgNkCAYJSvs5/kW99H8vYe41NL6Pyfrmb138UIr0Pvvwqd4hW8v9xw0/ErGH6TfqA7oEvU
sPbNlS/tGIyQCqtz7JJ+YBxXcDL1adG3jDYAqCBWNMB5F3Bbevcc+dmxtFu5CUNGcjHBjy0tcpEa
a23ju/PSjli4yFuBXwjzlh5tdq/xBM017dIKJ1etPrClxW3UxoeEU9ouonnsXP3SjZqb3nfbddba
NF+inD5AiTMuw76Gbxz/B4AKCYM+i/v6JAR3Fcf2tDT0TGNnlN9OJUkGUu6aAJ2VnIZ6jTXoKtHt
fJu40/VUw5aucu+hmIkPmEAeAca5mtwE+ym7xdCqj9Ma1VLO6wumOz+HJWZWWBvMhGQAlgQvgpxK
qvUdIwgGOq4GewBxGgpCN6tRK3TdQ58X6xpR3iEZ4fHCCq2jJCyWMkhJ1+pcSMZUEHZGL8pIsw5L
Mysykx9zPwo8udECEHYYFQP2txq2OVEfw/ZEB0saatiyjycsHW0Xpzx6SsLhup4Rg+n2uPMzU5Kw
zCrt6AzSrQR0KmV/nGc5Gs3hWgRBxIAUdixbkA06imyjOdl9KepbLbV2eYe6bY5dcjbDo9p8ApZ8
aIxVcRia/pnDePcky2ERoPSW1RzsIs+9Gurs0B9LbClVD7jevAiIEkb9JrCItcCx5nbcaH32pAmK
sXpkYE4XfEUfdKALkxyKSj8BOka/EBzJLramA6Md0AJ0WHqmzL4zejqmZR3hXbQRE1qIK5Ogundg
eiwjJOLsbsZN7PJx5A6NnZyqFKUrH2zEw4pnK31VGgPzwsIftE+FS5u1WE6zjuB9oE1VEQroXRsB
jrcqlGuUD/cdPq3j2cgXozs80BQ2suoBHaS98h1xi7DyZJxFcpD129zPuXCw0a82HOgysdiKTl6O
2Do+nTIkXGaVV+u+ahe4NQjV8DeEPdHYHSEUpAEtg0TD6qUrfopdCPaqDUTtpGezPCF9qYi1thwc
urYTfHW75oqqEO+rm6+1DMFlEp1PHe+mANze0BFjuCWUSfW2odEFFKDEoKYl2SYR3XGf++e5LB9q
QTAwDhDbAnXt+voZlVHOKTPv4u5pHOBI0Us3jptuMpalG0ICrYqHUfTfogwSjJiwSeSPU0CLzhga
DFqW83vsBWCZDHYnAj09qrO7PBRyWxb+gVG1hEHkAdmlKCvLCWl9Em8KTdHm9cjcD/zMxnkZw3mw
EKZTRoPLJKYhQWQgZ+eq7k2XTAdadwGOmT6QvIY+XosOXnQhBp0ZKcPA2WDPF/L8w6SP/RvrsUXH
gppfI4dU+aaJk40TuU06kpzmFn9YLZ5a6e48QzyMnD1iJZrVyFb3tKNibBy7X7bGHBz0pc4WEXwd
skF405MzHEQVUwQS4hHywqVt9PxGkP9macz44+rWihXK12S/Az7n2tdmcxFpYl6JjruxkNBiYOnv
XD1+akM/hTmQ3zMyuZGzGx0YkOD30dBeNGhfNnUVrSPdsBZilHJpWM3K7u8niytDp3dup+P1QE6J
Yz6Bg3jknKMOjXHGxWhP70ocRebo+4iXWbyKEqADUsNzdlxLPKDriFbTAscudQ+WwYZmHS/0jpxd
lm3bu/Wmx6GOpnVa6HJpEq4+ms4jed2Du+igCOoZVMymPvBD84ssgf/g1qtXdNZX/eiEC52EEr3v
lqHdWWvXuWQjhQzfzZdJZR0LEo5JCXDYh1J9rrHc3/lTe5gU7V2UB+MKHixaYZvFHySvoiPkwGaC
WK4Lpv1ppe2aZphWAiHSsrELiITkiS0HjWU1huY/wRKE+BQuLUkbvp9wFXqhdUniWbqTxnhLNki0
CpJi18bMuSpahITTMwRwHeDyk4MzPW4Oh8xb9hkaEChNzIGbja4P5TE1P1TFbjmHjHXYi2Jabeaa
HhIDfztMmfRi8pOVv8th2yFRIOZhzE8N3z6wJ+jjM5Y6enoOnwpGjCi2GuUgyQlhZhxmk4+kgfNf
NYUQC2CiIFjYX666qXex1hcnhmBeZtFYWrRmeJzwcFmJ/oHaFYYFyzFDS0KJg6JiGlFO54ZmhBeV
Y26kYfqsPBG1fThDsc6MdSybjVVkNq0WtkKtfUvn1DwolMdQZNNS7+EYD/G4cOaQ55tzmdcWNCAG
BTkOxbbC7R/Skgzsp05but7wBXbcAQpC0iQz5xLekkcj0cDUopn/QcDpL639fCMT/Un8+aP6UtLQ
swI69lXxn/2l72XdHx/o31OTqiLxQwX7/Jqepax/dYj0HsVr9wg7zdL3MHLZEPjQjKov1KlpgTft
5duGs6ejMxVSf/lFb87Nn737v35jPwtsfz7Ou1f+tWDCqIS5QVTkb6tww6Bofle9/8l7/3CEN+9d
7Nn0zmxE3S/vndL97Xs395BP8iVfvqsi9/h9/+9PwZ/y7Wzb+oi3+5Nz8OEQ/zwHwtvTHaSaSh78
/PXT5y/YVZA3h+j4+etXOweeRInv/V+4DXRpu9LgWM9fXFtvLgVOkoD8aNju66VA1OqvdSkIIZ2X
F/XSFvmxrPydtcBBQ077QbofLgJjj8JKEh1KGvLz16/27i3wi5+9EyyDmGjL5H/Gy4f8YTWw9lgl
TeG4L8vOr7QMuPqn37y+Jx3dphdBw+rNhW9Ye9KyuPtBVP5iV7ypFq3nF/WJK16nD2MJwQf/cmG/
v+15+hHIp9iaL+f3F/rM1bKHaPqT71+4ewj1Wf5tjvT+YzdgibrixavyC71v7sFPvmfsMKbpkgkO
ofD568NnLvakzdUgpPljGfjFlnrruW3875Q+f/rY5yQAjEX3rYC1bz94k3JQp6zECfSr3e80c14W
oU/c72JPYAcStGxfPtwP716A7AXxa9qsgr/Wh44aynt58Hzi3dvUeqzlOujh5y9WtTefPZ1sE78m
dfVrkfPLXQKGdNRC9bkr39pjwafmFcbLSeAZ8uYkyD3We6Yw3q9X4bFkffrN23vc2YZr2K87ng/X
v8HT3mY3xD3y/PXLPfSFcF/vzU/cBmLPet7wfi/0fqp2ycSWjHO4CJ6/frW1AFud2qZ/7jbgSjC5
C3Tx+ph7fyV4ewyzYDd6rxfCa4H5CxUCBszzT+/6HHb4gi9lnFVf7xdEQ+whRrAl5dEvdwn8Adn+
7279LXY0pmCxowp4/np/CeAoVt+xHecXfA787KL+2+/eoPSn0HF/bPnfPQcMkzuAHYY0/sa7/zdu
jx8NxEUIMO+5dRg9NW+85//yL3zvr/18gNe+2cHj//4fqjn27i8qX/rLoZ9++NT/+115+NzYevPN
742u59/z+uOvb/DnX/3ud31/V9//cBs91fc1YJnnb0yvL/PkPqP/+NtD3c1z9Lax91zi//OF/JTv
8GPd+6vj7t83RDt8pUv79tAvDdPPHntxn94/1NG7I7+04j5/5Ky8zz8c+Xl3/9kjvyRdaMh5/yzp
4sdl8Z+d8DVmxjTSbp7yp5lIjY36r3dn6HXB/uwbOaJ13WVvP1TjlZDwyTdwFAXdhw/1td789Esu
sof7+nF696JfnuGfPfSxuq+emrdHxu6v9kmfPfJZ9PTIzLL9fiS1qrxuQj576N/Kj9fGay/nswe+
6pqv9/m78/xaMH76yLU6AmbH39K2+Mdvj1Hw9PbEvHZfP/tbrrOPywr0CiUR++yB1V3ZvsOKiJfd
xGcPfFykUfPuVLy2Yj974H8pvvrk3X4ZfY3Sd1fKj47aZ1/6Jfc6put3i9+PKcVfH/yPnq8/Jk4/
P3W/D9P+6MfelxTqb3xNn+7r//4/AAAA//8=</cx:binary>
              </cx:geoCache>
            </cx:geography>
          </cx:layoutPr>
        </cx:series>
      </cx:plotAreaRegion>
    </cx:plotArea>
    <cx:legend pos="r" align="min" overlay="0"/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9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85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3175"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F6AE2-5B6E-0D46-AC2F-F4BC6B1977AF}" type="datetimeFigureOut">
              <a:rPr lang="it-IT" smtClean="0"/>
              <a:t>05/02/2024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468F5-F0BD-9C4F-B229-707CED8887D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1298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A2AD1-E1C3-524E-823A-7932F9729D8E}" type="datetimeFigureOut">
              <a:rPr lang="it-IT" smtClean="0"/>
              <a:t>05/02/2024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1F863-E99B-714D-8381-C1E1765191E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9575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1638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B4F9DE-E4A3-427C-9839-703BEEE23363}" type="slidenum">
              <a:rPr lang="it-IT" altLang="it-IT"/>
              <a:pPr/>
              <a:t>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03314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0598017-A17C-7749-9842-5E7E79A5E5F0}" type="datetimeFigureOut">
              <a:rPr lang="it-IT" smtClean="0"/>
              <a:t>05/02/2024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12FC4FD-528C-9645-9DCD-8165C7D121F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301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0598017-A17C-7749-9842-5E7E79A5E5F0}" type="datetimeFigureOut">
              <a:rPr lang="it-IT" smtClean="0"/>
              <a:t>05/02/2024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12FC4FD-528C-9645-9DCD-8165C7D121F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024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0598017-A17C-7749-9842-5E7E79A5E5F0}" type="datetimeFigureOut">
              <a:rPr lang="it-IT" smtClean="0"/>
              <a:t>05/02/2024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12FC4FD-528C-9645-9DCD-8165C7D121F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732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0598017-A17C-7749-9842-5E7E79A5E5F0}" type="datetimeFigureOut">
              <a:rPr lang="it-IT" smtClean="0"/>
              <a:t>05/02/2024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12FC4FD-528C-9645-9DCD-8165C7D121F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600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0598017-A17C-7749-9842-5E7E79A5E5F0}" type="datetimeFigureOut">
              <a:rPr lang="it-IT" smtClean="0"/>
              <a:t>05/02/2024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12FC4FD-528C-9645-9DCD-8165C7D121F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56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0598017-A17C-7749-9842-5E7E79A5E5F0}" type="datetimeFigureOut">
              <a:rPr lang="it-IT" smtClean="0"/>
              <a:t>05/02/2024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12FC4FD-528C-9645-9DCD-8165C7D121F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512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0598017-A17C-7749-9842-5E7E79A5E5F0}" type="datetimeFigureOut">
              <a:rPr lang="it-IT" smtClean="0"/>
              <a:t>05/02/2024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12FC4FD-528C-9645-9DCD-8165C7D121F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77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0598017-A17C-7749-9842-5E7E79A5E5F0}" type="datetimeFigureOut">
              <a:rPr lang="it-IT" smtClean="0"/>
              <a:t>05/02/2024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12FC4FD-528C-9645-9DCD-8165C7D121F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781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0598017-A17C-7749-9842-5E7E79A5E5F0}" type="datetimeFigureOut">
              <a:rPr lang="it-IT" smtClean="0"/>
              <a:t>05/02/2024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12FC4FD-528C-9645-9DCD-8165C7D121F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024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0598017-A17C-7749-9842-5E7E79A5E5F0}" type="datetimeFigureOut">
              <a:rPr lang="it-IT" smtClean="0"/>
              <a:t>05/02/2024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12FC4FD-528C-9645-9DCD-8165C7D121F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598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0598017-A17C-7749-9842-5E7E79A5E5F0}" type="datetimeFigureOut">
              <a:rPr lang="it-IT" smtClean="0"/>
              <a:t>05/02/2024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12FC4FD-528C-9645-9DCD-8165C7D121F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667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4882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19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7" name="Immagine 6" descr="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524" y="4519454"/>
            <a:ext cx="1539276" cy="399507"/>
          </a:xfrm>
          <a:prstGeom prst="rect">
            <a:avLst/>
          </a:prstGeom>
        </p:spPr>
      </p:pic>
      <p:cxnSp>
        <p:nvCxnSpPr>
          <p:cNvPr id="9" name="Connettore 1 8"/>
          <p:cNvCxnSpPr/>
          <p:nvPr userDrawn="1"/>
        </p:nvCxnSpPr>
        <p:spPr>
          <a:xfrm flipH="1">
            <a:off x="350109" y="4510216"/>
            <a:ext cx="5354594" cy="0"/>
          </a:xfrm>
          <a:prstGeom prst="line">
            <a:avLst/>
          </a:prstGeom>
          <a:ln cap="rnd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 userDrawn="1"/>
        </p:nvCxnSpPr>
        <p:spPr>
          <a:xfrm flipH="1">
            <a:off x="2080054" y="4558270"/>
            <a:ext cx="4846596" cy="0"/>
          </a:xfrm>
          <a:prstGeom prst="line">
            <a:avLst/>
          </a:prstGeom>
          <a:ln w="9525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uppo 18"/>
          <p:cNvGrpSpPr/>
          <p:nvPr userDrawn="1"/>
        </p:nvGrpSpPr>
        <p:grpSpPr>
          <a:xfrm>
            <a:off x="2759675" y="814011"/>
            <a:ext cx="3624650" cy="48054"/>
            <a:chOff x="2707092" y="814011"/>
            <a:chExt cx="3624650" cy="48054"/>
          </a:xfrm>
        </p:grpSpPr>
        <p:cxnSp>
          <p:nvCxnSpPr>
            <p:cNvPr id="11" name="Connettore 1 10"/>
            <p:cNvCxnSpPr/>
            <p:nvPr userDrawn="1"/>
          </p:nvCxnSpPr>
          <p:spPr>
            <a:xfrm flipH="1">
              <a:off x="2860658" y="814011"/>
              <a:ext cx="3471084" cy="0"/>
            </a:xfrm>
            <a:prstGeom prst="line">
              <a:avLst/>
            </a:prstGeom>
            <a:ln cap="rnd">
              <a:solidFill>
                <a:schemeClr val="bg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 userDrawn="1"/>
          </p:nvCxnSpPr>
          <p:spPr>
            <a:xfrm flipH="1">
              <a:off x="2707092" y="862065"/>
              <a:ext cx="3341337" cy="0"/>
            </a:xfrm>
            <a:prstGeom prst="line">
              <a:avLst/>
            </a:prstGeom>
            <a:ln w="9525" cap="rnd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8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000" kern="1200" cap="all" normalizeH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it.wikipedia.org/wiki/Servizio" TargetMode="External"/><Relationship Id="rId7" Type="http://schemas.microsoft.com/office/2014/relationships/chartEx" Target="../charts/chartEx1.xml"/><Relationship Id="rId2" Type="http://schemas.openxmlformats.org/officeDocument/2006/relationships/hyperlink" Target="https://it.wikipedia.org/wiki/Bene_(economia)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POVERTA’ SANITARIA IN LOMBARDIA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Luca Pesenti</a:t>
            </a:r>
          </a:p>
          <a:p>
            <a:r>
              <a:rPr lang="it-IT" dirty="0"/>
              <a:t>Università Cattolica del Sacro Cuore</a:t>
            </a:r>
          </a:p>
          <a:p>
            <a:r>
              <a:rPr lang="it-IT" dirty="0"/>
              <a:t>Osservatorio Donazione Farmaci BF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634" y="4154679"/>
            <a:ext cx="917020" cy="85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36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1572809" y="0"/>
            <a:ext cx="6172200" cy="857250"/>
          </a:xfrm>
        </p:spPr>
        <p:txBody>
          <a:bodyPr>
            <a:normAutofit/>
          </a:bodyPr>
          <a:lstStyle/>
          <a:p>
            <a:r>
              <a:rPr lang="it-IT" altLang="it-IT" sz="2400" b="1" dirty="0"/>
              <a:t>Le farmacie aderenti 2024</a:t>
            </a:r>
            <a:br>
              <a:rPr lang="it-IT" altLang="it-IT" sz="2400" b="1" dirty="0"/>
            </a:br>
            <a:r>
              <a:rPr lang="it-IT" altLang="it-IT" sz="2400" b="1" dirty="0"/>
              <a:t>% sul totale farmacie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07" y="259166"/>
            <a:ext cx="693651" cy="649510"/>
          </a:xfrm>
          <a:prstGeom prst="rect">
            <a:avLst/>
          </a:prstGeom>
        </p:spPr>
      </p:pic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DBA24B50-E74D-C568-2A7F-C275370852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335877"/>
              </p:ext>
            </p:extLst>
          </p:nvPr>
        </p:nvGraphicFramePr>
        <p:xfrm>
          <a:off x="1694329" y="1265613"/>
          <a:ext cx="5499847" cy="3044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9725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71" y="1946564"/>
            <a:ext cx="1864309" cy="1745672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2152542" y="398104"/>
            <a:ext cx="5083969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000" kern="1200" cap="all" normalizeH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dirty="0"/>
              <a:t>Grazie dell’attenzione</a:t>
            </a:r>
          </a:p>
        </p:txBody>
      </p:sp>
    </p:spTree>
    <p:extLst>
      <p:ext uri="{BB962C8B-B14F-4D97-AF65-F5344CB8AC3E}">
        <p14:creationId xmlns:p14="http://schemas.microsoft.com/office/powerpoint/2010/main" val="235669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pennellate_azzurre-0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05" b="14569"/>
          <a:stretch/>
        </p:blipFill>
        <p:spPr>
          <a:xfrm rot="409739">
            <a:off x="5001101" y="1575388"/>
            <a:ext cx="3909737" cy="268564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ODF</a:t>
            </a:r>
            <a:r>
              <a:rPr lang="it-IT" dirty="0">
                <a:solidFill>
                  <a:schemeClr val="tx1"/>
                </a:solidFill>
              </a:rPr>
              <a:t> - OSSERVATORIO </a:t>
            </a:r>
            <a:r>
              <a:rPr lang="it-IT" dirty="0" err="1">
                <a:solidFill>
                  <a:schemeClr val="tx1"/>
                </a:solidFill>
              </a:rPr>
              <a:t>DonazionE</a:t>
            </a:r>
            <a:r>
              <a:rPr lang="it-IT" dirty="0">
                <a:solidFill>
                  <a:schemeClr val="tx1"/>
                </a:solidFill>
              </a:rPr>
              <a:t> FARMACI </a:t>
            </a:r>
            <a:endParaRPr lang="it-IT" sz="2400" b="1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1787980" y="1080840"/>
            <a:ext cx="649060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lnSpc>
                <a:spcPct val="70000"/>
              </a:lnSpc>
              <a:defRPr sz="1100">
                <a:latin typeface="Calibri"/>
                <a:cs typeface="Calibri"/>
              </a:defRPr>
            </a:lvl1pPr>
          </a:lstStyle>
          <a:p>
            <a:pPr algn="l">
              <a:lnSpc>
                <a:spcPct val="90000"/>
              </a:lnSpc>
            </a:pPr>
            <a:r>
              <a:rPr lang="it-IT" altLang="it-IT" dirty="0"/>
              <a:t>La </a:t>
            </a:r>
            <a:r>
              <a:rPr lang="it-IT" altLang="it-IT" b="1" dirty="0">
                <a:solidFill>
                  <a:srgbClr val="005DB4"/>
                </a:solidFill>
              </a:rPr>
              <a:t>produzione scientifica </a:t>
            </a:r>
            <a:r>
              <a:rPr lang="it-IT" altLang="it-IT" dirty="0"/>
              <a:t>(studi farmaco-epidemiologici, articoli scientifici o divulgativi, indagini e analisi periodiche) del gruppo di studio ODF - Osservatorio Donazione Farmaci, istituito nel 2013, rappresenta in Italia la </a:t>
            </a:r>
            <a:r>
              <a:rPr lang="it-IT" altLang="it-IT" b="1" dirty="0">
                <a:solidFill>
                  <a:srgbClr val="005DB4"/>
                </a:solidFill>
              </a:rPr>
              <a:t>principale</a:t>
            </a:r>
            <a:r>
              <a:rPr lang="it-IT" altLang="it-IT" dirty="0"/>
              <a:t> </a:t>
            </a:r>
            <a:r>
              <a:rPr lang="it-IT" altLang="it-IT" b="1" dirty="0">
                <a:solidFill>
                  <a:srgbClr val="005DB4"/>
                </a:solidFill>
              </a:rPr>
              <a:t>fonte</a:t>
            </a:r>
            <a:r>
              <a:rPr lang="it-IT" altLang="it-IT" dirty="0"/>
              <a:t> di </a:t>
            </a:r>
            <a:r>
              <a:rPr lang="it-IT" altLang="it-IT" b="1" dirty="0">
                <a:solidFill>
                  <a:srgbClr val="005DB4"/>
                </a:solidFill>
              </a:rPr>
              <a:t>conoscenza</a:t>
            </a:r>
            <a:r>
              <a:rPr lang="it-IT" altLang="it-IT" dirty="0"/>
              <a:t> permanente sui temi della </a:t>
            </a:r>
            <a:r>
              <a:rPr lang="it-IT" altLang="it-IT" b="1" dirty="0">
                <a:solidFill>
                  <a:srgbClr val="005DB4"/>
                </a:solidFill>
              </a:rPr>
              <a:t>povertà sanitaria</a:t>
            </a:r>
            <a:r>
              <a:rPr lang="it-IT" altLang="it-IT" dirty="0"/>
              <a:t>.</a:t>
            </a:r>
          </a:p>
          <a:p>
            <a:pPr algn="l">
              <a:lnSpc>
                <a:spcPct val="90000"/>
              </a:lnSpc>
            </a:pPr>
            <a:endParaRPr lang="it-IT" altLang="it-IT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1787979" y="1711697"/>
            <a:ext cx="3535135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lnSpc>
                <a:spcPct val="70000"/>
              </a:lnSpc>
              <a:defRPr sz="1100">
                <a:latin typeface="Calibri"/>
                <a:cs typeface="Calibri"/>
              </a:defRPr>
            </a:lvl1pPr>
          </a:lstStyle>
          <a:p>
            <a:pPr algn="l">
              <a:lnSpc>
                <a:spcPct val="90000"/>
              </a:lnSpc>
            </a:pPr>
            <a:r>
              <a:rPr lang="it-IT" altLang="it-IT" b="1" dirty="0">
                <a:solidFill>
                  <a:srgbClr val="005DB4"/>
                </a:solidFill>
              </a:rPr>
              <a:t>DARE ALLE ISTITUZIONI STRUMENTI PER AGIRE</a:t>
            </a:r>
            <a:br>
              <a:rPr lang="it-IT" altLang="it-IT" b="1" dirty="0">
                <a:solidFill>
                  <a:srgbClr val="005DB4"/>
                </a:solidFill>
              </a:rPr>
            </a:br>
            <a:r>
              <a:rPr lang="it-IT" dirty="0"/>
              <a:t>L’Osservatorio, colmando un grave vuoto delle fonti ufficiali, sviluppa attività di ricerca finalizzate a:</a:t>
            </a:r>
          </a:p>
          <a:p>
            <a:pPr marL="228600" indent="-228600" algn="l">
              <a:lnSpc>
                <a:spcPct val="90000"/>
              </a:lnSpc>
              <a:buFont typeface="+mj-lt"/>
              <a:buAutoNum type="arabicPeriod"/>
            </a:pPr>
            <a:r>
              <a:rPr lang="it-IT" b="1" dirty="0">
                <a:solidFill>
                  <a:srgbClr val="005DB4"/>
                </a:solidFill>
              </a:rPr>
              <a:t>identificare nuovi indicatori per misurare lo stato della povertà sanitaria in Italia</a:t>
            </a:r>
            <a:r>
              <a:rPr lang="it-IT" dirty="0"/>
              <a:t>, utilizzando come punto di vista privilegiato gli enti caritativi convenzionati con Banco Farmaceutico</a:t>
            </a:r>
          </a:p>
          <a:p>
            <a:pPr marL="228600" indent="-228600" algn="l">
              <a:lnSpc>
                <a:spcPct val="90000"/>
              </a:lnSpc>
              <a:buFont typeface="+mj-lt"/>
              <a:buAutoNum type="arabicPeriod"/>
            </a:pPr>
            <a:r>
              <a:rPr lang="it-IT" b="1" dirty="0">
                <a:solidFill>
                  <a:srgbClr val="005DB4"/>
                </a:solidFill>
              </a:rPr>
              <a:t>definire il quadro farmaco-epidemiologico</a:t>
            </a:r>
            <a:r>
              <a:rPr lang="it-IT" b="1" dirty="0"/>
              <a:t> </a:t>
            </a:r>
            <a:r>
              <a:rPr lang="it-IT" dirty="0"/>
              <a:t>della popolazione assistita dagli enti</a:t>
            </a:r>
          </a:p>
          <a:p>
            <a:pPr marL="228600" indent="-228600" algn="l">
              <a:lnSpc>
                <a:spcPct val="90000"/>
              </a:lnSpc>
              <a:buFont typeface="+mj-lt"/>
              <a:buAutoNum type="arabicPeriod"/>
            </a:pPr>
            <a:r>
              <a:rPr lang="it-IT" dirty="0"/>
              <a:t>portare a </a:t>
            </a:r>
            <a:r>
              <a:rPr lang="it-IT" b="1" dirty="0">
                <a:solidFill>
                  <a:srgbClr val="005DB4"/>
                </a:solidFill>
              </a:rPr>
              <a:t>conoscenza</a:t>
            </a:r>
            <a:r>
              <a:rPr lang="it-IT" dirty="0"/>
              <a:t> dell’opinione pubblica l’</a:t>
            </a:r>
            <a:r>
              <a:rPr lang="it-IT" b="1" dirty="0">
                <a:solidFill>
                  <a:srgbClr val="005DB4"/>
                </a:solidFill>
              </a:rPr>
              <a:t>emergenza sanitaria</a:t>
            </a:r>
            <a:br>
              <a:rPr lang="it-IT" dirty="0"/>
            </a:br>
            <a:r>
              <a:rPr lang="it-IT" b="1" dirty="0">
                <a:solidFill>
                  <a:srgbClr val="005DB4"/>
                </a:solidFill>
              </a:rPr>
              <a:t>italiana</a:t>
            </a:r>
          </a:p>
          <a:p>
            <a:pPr marL="228600" indent="-228600" algn="l">
              <a:lnSpc>
                <a:spcPct val="90000"/>
              </a:lnSpc>
              <a:buFont typeface="+mj-lt"/>
              <a:buAutoNum type="arabicPeriod"/>
            </a:pPr>
            <a:r>
              <a:rPr lang="it-IT" b="1" dirty="0">
                <a:solidFill>
                  <a:srgbClr val="005DB4"/>
                </a:solidFill>
              </a:rPr>
              <a:t>fornire gli strumenti </a:t>
            </a:r>
            <a:r>
              <a:rPr lang="it-IT" dirty="0"/>
              <a:t>(analisi territoriali, elaborazioni, giudizi) necessari per comprendere e rispondere con misure adeguate ai fenomeni</a:t>
            </a:r>
            <a:br>
              <a:rPr lang="it-IT" dirty="0"/>
            </a:br>
            <a:r>
              <a:rPr lang="it-IT" dirty="0"/>
              <a:t>socio-sanitari.</a:t>
            </a:r>
            <a:endParaRPr lang="it-IT" altLang="it-IT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682343" y="2325206"/>
            <a:ext cx="2351313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900" dirty="0">
                <a:solidFill>
                  <a:schemeClr val="bg1"/>
                </a:solidFill>
              </a:rPr>
              <a:t>Ogni anno, ODF-Banco Farmaceutico pubblicano il rapporto </a:t>
            </a:r>
            <a:r>
              <a:rPr lang="it-IT" sz="900" b="1" dirty="0">
                <a:solidFill>
                  <a:schemeClr val="bg1"/>
                </a:solidFill>
              </a:rPr>
              <a:t>Donare per curare: Povertà sanitaria e Donazione Farmac</a:t>
            </a:r>
            <a:r>
              <a:rPr lang="it-IT" sz="900" dirty="0">
                <a:solidFill>
                  <a:schemeClr val="bg1"/>
                </a:solidFill>
              </a:rPr>
              <a:t>i, il documento, in Italia,  più esaustivo in materia. Le </a:t>
            </a:r>
            <a:r>
              <a:rPr lang="it-IT" sz="900" b="1" dirty="0">
                <a:solidFill>
                  <a:schemeClr val="bg1"/>
                </a:solidFill>
              </a:rPr>
              <a:t>ultime</a:t>
            </a:r>
            <a:r>
              <a:rPr lang="it-IT" sz="900" dirty="0">
                <a:solidFill>
                  <a:schemeClr val="bg1"/>
                </a:solidFill>
              </a:rPr>
              <a:t> </a:t>
            </a:r>
            <a:r>
              <a:rPr lang="it-IT" sz="900" b="1" dirty="0">
                <a:solidFill>
                  <a:schemeClr val="bg1"/>
                </a:solidFill>
              </a:rPr>
              <a:t>edizioni</a:t>
            </a:r>
            <a:r>
              <a:rPr lang="it-IT" sz="900" dirty="0">
                <a:solidFill>
                  <a:schemeClr val="bg1"/>
                </a:solidFill>
              </a:rPr>
              <a:t> sono state presentate presso la sede dell’</a:t>
            </a:r>
            <a:r>
              <a:rPr lang="it-IT" sz="900" b="1" dirty="0">
                <a:solidFill>
                  <a:schemeClr val="bg1"/>
                </a:solidFill>
              </a:rPr>
              <a:t>Agenzia Italiana del Farmaco</a:t>
            </a:r>
            <a:r>
              <a:rPr lang="it-IT" sz="900" dirty="0">
                <a:solidFill>
                  <a:schemeClr val="bg1"/>
                </a:solidFill>
              </a:rPr>
              <a:t>. Il rapporto utilizza ed elabora, tra gli altri, i dati esclusivi provenienti dalla Giornata di Raccolta del Farmaco, dalle donazioni delle aziende farmaceutiche e dai sistemi di monitoraggio degli enti caritativi convenzionati.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66" y="1233646"/>
            <a:ext cx="1655740" cy="155037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369650" y="1895103"/>
            <a:ext cx="3069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chemeClr val="bg1"/>
                </a:solidFill>
              </a:rPr>
              <a:t>IL RAPPORTO ANNUALE </a:t>
            </a:r>
            <a:br>
              <a:rPr lang="it-IT" sz="1200" b="1" dirty="0">
                <a:solidFill>
                  <a:schemeClr val="bg1"/>
                </a:solidFill>
              </a:rPr>
            </a:br>
            <a:r>
              <a:rPr lang="it-IT" sz="1200" b="1" dirty="0">
                <a:solidFill>
                  <a:schemeClr val="bg1"/>
                </a:solidFill>
              </a:rPr>
              <a:t>SULLA POVERTA’ SANITARIA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409728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/>
              <a:t>LA POVERTA’ IN LOMBARDIA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>
          <a:xfrm>
            <a:off x="457200" y="1289077"/>
            <a:ext cx="4038600" cy="3054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</a:rPr>
              <a:t>Povertà relativa</a:t>
            </a:r>
          </a:p>
          <a:p>
            <a:pPr marL="0" indent="0">
              <a:buNone/>
            </a:pPr>
            <a:endParaRPr lang="it-IT" dirty="0"/>
          </a:p>
          <a:p>
            <a:pPr marL="400050" lvl="1" indent="0">
              <a:buNone/>
            </a:pPr>
            <a:r>
              <a:rPr lang="it-IT" dirty="0"/>
              <a:t>Esprime le difficoltà economiche nella fruizione di </a:t>
            </a:r>
            <a:r>
              <a:rPr lang="it-IT" dirty="0">
                <a:hlinkClick r:id="rId2" tooltip="Bene (economia)"/>
              </a:rPr>
              <a:t>beni</a:t>
            </a:r>
            <a:r>
              <a:rPr lang="it-IT" dirty="0"/>
              <a:t> e </a:t>
            </a:r>
            <a:r>
              <a:rPr lang="it-IT" dirty="0">
                <a:hlinkClick r:id="rId3" tooltip="Servizio"/>
              </a:rPr>
              <a:t>servizi</a:t>
            </a:r>
            <a:r>
              <a:rPr lang="it-IT" dirty="0"/>
              <a:t> in rapporto al livello economico medio di vita</a:t>
            </a:r>
            <a:endParaRPr lang="it-IT" i="1" dirty="0"/>
          </a:p>
        </p:txBody>
      </p:sp>
      <p:pic>
        <p:nvPicPr>
          <p:cNvPr id="23" name="Immagine 22" descr="pennellata_verde-01.png"/>
          <p:cNvPicPr>
            <a:picLocks noChangeAspect="1"/>
          </p:cNvPicPr>
          <p:nvPr/>
        </p:nvPicPr>
        <p:blipFill rotWithShape="1">
          <a:blip r:embed="rId4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" t="18642" r="9842" b="54938"/>
          <a:stretch/>
        </p:blipFill>
        <p:spPr>
          <a:xfrm>
            <a:off x="-96981" y="1800493"/>
            <a:ext cx="4592781" cy="2844045"/>
          </a:xfrm>
          <a:prstGeom prst="rect">
            <a:avLst/>
          </a:prstGeom>
        </p:spPr>
      </p:pic>
      <p:pic>
        <p:nvPicPr>
          <p:cNvPr id="28" name="Immagine 27" descr="pennellata_azzurro-01.png"/>
          <p:cNvPicPr>
            <a:picLocks noChangeAspect="1"/>
          </p:cNvPicPr>
          <p:nvPr/>
        </p:nvPicPr>
        <p:blipFill rotWithShape="1">
          <a:blip r:embed="rId5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0" t="27160" r="2182" b="45926"/>
          <a:stretch/>
        </p:blipFill>
        <p:spPr>
          <a:xfrm>
            <a:off x="184826" y="1235165"/>
            <a:ext cx="3096491" cy="511416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307564" y="4536816"/>
            <a:ext cx="14471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Fonte ISTAT – anno 2022</a:t>
            </a:r>
          </a:p>
        </p:txBody>
      </p:sp>
      <p:pic>
        <p:nvPicPr>
          <p:cNvPr id="33" name="Immagine 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07" y="259166"/>
            <a:ext cx="693651" cy="649510"/>
          </a:xfrm>
          <a:prstGeom prst="rect">
            <a:avLst/>
          </a:prstGeom>
        </p:spPr>
      </p:pic>
      <mc:AlternateContent xmlns:mc="http://schemas.openxmlformats.org/markup-compatibility/2006" xmlns:cx4="http://schemas.microsoft.com/office/drawing/2016/5/10/chartex">
        <mc:Choice Requires="cx4">
          <p:graphicFrame>
            <p:nvGraphicFramePr>
              <p:cNvPr id="3" name="Grafico 2">
                <a:extLst>
                  <a:ext uri="{FF2B5EF4-FFF2-40B4-BE49-F238E27FC236}">
                    <a16:creationId xmlns:a16="http://schemas.microsoft.com/office/drawing/2014/main" id="{AAE6995A-B7D3-5D54-BF5F-BDF3395606B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096492760"/>
                  </p:ext>
                </p:extLst>
              </p:nvPr>
            </p:nvGraphicFramePr>
            <p:xfrm>
              <a:off x="4495800" y="903926"/>
              <a:ext cx="4463374" cy="398859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7"/>
              </a:graphicData>
            </a:graphic>
          </p:graphicFrame>
        </mc:Choice>
        <mc:Fallback xmlns="">
          <p:pic>
            <p:nvPicPr>
              <p:cNvPr id="3" name="Grafico 2">
                <a:extLst>
                  <a:ext uri="{FF2B5EF4-FFF2-40B4-BE49-F238E27FC236}">
                    <a16:creationId xmlns:a16="http://schemas.microsoft.com/office/drawing/2014/main" id="{AAE6995A-B7D3-5D54-BF5F-BDF3395606B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95800" y="903926"/>
                <a:ext cx="4463374" cy="3988592"/>
              </a:xfrm>
              <a:prstGeom prst="rect">
                <a:avLst/>
              </a:prstGeom>
            </p:spPr>
          </p:pic>
        </mc:Fallback>
      </mc:AlternateContent>
      <p:sp>
        <p:nvSpPr>
          <p:cNvPr id="4" name="Ovale 3">
            <a:extLst>
              <a:ext uri="{FF2B5EF4-FFF2-40B4-BE49-F238E27FC236}">
                <a16:creationId xmlns:a16="http://schemas.microsoft.com/office/drawing/2014/main" id="{A4E407DD-D553-5C46-AB2F-396F169CA391}"/>
              </a:ext>
            </a:extLst>
          </p:cNvPr>
          <p:cNvSpPr/>
          <p:nvPr/>
        </p:nvSpPr>
        <p:spPr>
          <a:xfrm>
            <a:off x="5214026" y="1113970"/>
            <a:ext cx="817123" cy="768733"/>
          </a:xfrm>
          <a:prstGeom prst="ellipse">
            <a:avLst/>
          </a:prstGeom>
          <a:solidFill>
            <a:schemeClr val="bg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BF2F9E3-FADE-4554-07E8-389B04C5D6CD}"/>
              </a:ext>
            </a:extLst>
          </p:cNvPr>
          <p:cNvSpPr txBox="1"/>
          <p:nvPr/>
        </p:nvSpPr>
        <p:spPr>
          <a:xfrm>
            <a:off x="5328134" y="1336984"/>
            <a:ext cx="588905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dirty="0"/>
              <a:t>5,9%</a:t>
            </a:r>
          </a:p>
        </p:txBody>
      </p:sp>
    </p:spTree>
    <p:extLst>
      <p:ext uri="{BB962C8B-B14F-4D97-AF65-F5344CB8AC3E}">
        <p14:creationId xmlns:p14="http://schemas.microsoft.com/office/powerpoint/2010/main" val="1528004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/>
              <a:t>LA POVERTA’ IN LOMBARDIA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>
          <a:xfrm>
            <a:off x="457200" y="1267691"/>
            <a:ext cx="4038600" cy="30549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</a:rPr>
              <a:t>Povertà assoluta</a:t>
            </a:r>
          </a:p>
          <a:p>
            <a:pPr marL="0" indent="0">
              <a:buNone/>
            </a:pPr>
            <a:endParaRPr lang="it-IT" dirty="0"/>
          </a:p>
          <a:p>
            <a:pPr marL="400050" lvl="1" indent="0">
              <a:buNone/>
            </a:pPr>
            <a:r>
              <a:rPr lang="it-IT" i="1" dirty="0"/>
              <a:t>Una famiglia si trova in povertà assoluta quando </a:t>
            </a:r>
          </a:p>
          <a:p>
            <a:pPr marL="400050" lvl="1" indent="0">
              <a:buNone/>
            </a:pPr>
            <a:r>
              <a:rPr lang="it-IT" b="1" i="1" dirty="0">
                <a:solidFill>
                  <a:srgbClr val="0070C0"/>
                </a:solidFill>
              </a:rPr>
              <a:t>non può permettersi le spese essenziali per condurre uno standard di vita minimamente accettabile</a:t>
            </a:r>
            <a:r>
              <a:rPr lang="it-IT" i="1" dirty="0"/>
              <a:t>.</a:t>
            </a:r>
          </a:p>
        </p:txBody>
      </p:sp>
      <p:pic>
        <p:nvPicPr>
          <p:cNvPr id="23" name="Immagine 22" descr="pennellata_verde-01.png"/>
          <p:cNvPicPr>
            <a:picLocks noChangeAspect="1"/>
          </p:cNvPicPr>
          <p:nvPr/>
        </p:nvPicPr>
        <p:blipFill rotWithShape="1"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" t="18642" r="9842" b="54938"/>
          <a:stretch/>
        </p:blipFill>
        <p:spPr>
          <a:xfrm>
            <a:off x="0" y="2632364"/>
            <a:ext cx="4592781" cy="1698816"/>
          </a:xfrm>
          <a:prstGeom prst="rect">
            <a:avLst/>
          </a:prstGeom>
        </p:spPr>
      </p:pic>
      <p:pic>
        <p:nvPicPr>
          <p:cNvPr id="28" name="Immagine 27" descr="pennellata_azzurro-01.png"/>
          <p:cNvPicPr>
            <a:picLocks noChangeAspect="1"/>
          </p:cNvPicPr>
          <p:nvPr/>
        </p:nvPicPr>
        <p:blipFill rotWithShape="1">
          <a:blip r:embed="rId3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0" t="27160" r="2182" b="45926"/>
          <a:stretch/>
        </p:blipFill>
        <p:spPr>
          <a:xfrm>
            <a:off x="304799" y="1231419"/>
            <a:ext cx="3096491" cy="511416"/>
          </a:xfrm>
          <a:prstGeom prst="rect">
            <a:avLst/>
          </a:prstGeom>
        </p:spPr>
      </p:pic>
      <p:pic>
        <p:nvPicPr>
          <p:cNvPr id="33" name="Immagin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07" y="259166"/>
            <a:ext cx="693651" cy="649510"/>
          </a:xfrm>
          <a:prstGeom prst="rect">
            <a:avLst/>
          </a:prstGeom>
        </p:spPr>
      </p:pic>
      <p:pic>
        <p:nvPicPr>
          <p:cNvPr id="4" name="Immagine 3" descr="Immagine che contiene mappa&#10;&#10;Descrizione generata automaticamente">
            <a:extLst>
              <a:ext uri="{FF2B5EF4-FFF2-40B4-BE49-F238E27FC236}">
                <a16:creationId xmlns:a16="http://schemas.microsoft.com/office/drawing/2014/main" id="{A6D1CB43-7743-FA9D-9508-57BBE460783F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53000" y="650833"/>
            <a:ext cx="3720418" cy="372041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331E4456-025D-0C9F-6609-93F9E356CB9E}"/>
              </a:ext>
            </a:extLst>
          </p:cNvPr>
          <p:cNvSpPr txBox="1"/>
          <p:nvPr/>
        </p:nvSpPr>
        <p:spPr>
          <a:xfrm>
            <a:off x="5307564" y="4536816"/>
            <a:ext cx="14471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Fonte ISTAT – anno 2022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01EB8F9-27D6-3F5C-A7EF-00D411F21C95}"/>
              </a:ext>
            </a:extLst>
          </p:cNvPr>
          <p:cNvSpPr txBox="1"/>
          <p:nvPr/>
        </p:nvSpPr>
        <p:spPr>
          <a:xfrm>
            <a:off x="5748617" y="2326376"/>
            <a:ext cx="180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820.000 persone</a:t>
            </a:r>
          </a:p>
        </p:txBody>
      </p:sp>
    </p:spTree>
    <p:extLst>
      <p:ext uri="{BB962C8B-B14F-4D97-AF65-F5344CB8AC3E}">
        <p14:creationId xmlns:p14="http://schemas.microsoft.com/office/powerpoint/2010/main" val="133655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/>
              <a:t>LA POVERTA’ SANITARIA IN LOMBARDIA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>
          <a:xfrm>
            <a:off x="3307976" y="1375267"/>
            <a:ext cx="4038600" cy="30549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</a:rPr>
              <a:t>Povertà sanitaria</a:t>
            </a:r>
          </a:p>
          <a:p>
            <a:pPr marL="0" indent="0">
              <a:buNone/>
            </a:pPr>
            <a:endParaRPr lang="it-IT" altLang="it-IT" sz="2400" i="1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altLang="it-IT" i="1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altLang="it-IT" i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Conseguenze della scarsità di reddito sull’accesso a quella parte delle cure sanitarie che restano a carico degli indigenti, a causa del mancato intervento del SSN, come tipicamente accade per una pluralità di motivi</a:t>
            </a:r>
            <a:endParaRPr lang="it-IT" altLang="it-IT" sz="2000" i="1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3" name="Immagine 22" descr="pennellata_verde-01.png"/>
          <p:cNvPicPr>
            <a:picLocks noChangeAspect="1"/>
          </p:cNvPicPr>
          <p:nvPr/>
        </p:nvPicPr>
        <p:blipFill rotWithShape="1"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" t="18642" r="9842" b="54938"/>
          <a:stretch/>
        </p:blipFill>
        <p:spPr>
          <a:xfrm>
            <a:off x="2891118" y="1779107"/>
            <a:ext cx="4592781" cy="2588345"/>
          </a:xfrm>
          <a:prstGeom prst="rect">
            <a:avLst/>
          </a:prstGeom>
        </p:spPr>
      </p:pic>
      <p:pic>
        <p:nvPicPr>
          <p:cNvPr id="28" name="Immagine 27" descr="pennellata_azzurro-01.png"/>
          <p:cNvPicPr>
            <a:picLocks noChangeAspect="1"/>
          </p:cNvPicPr>
          <p:nvPr/>
        </p:nvPicPr>
        <p:blipFill rotWithShape="1">
          <a:blip r:embed="rId3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0" t="27160" r="2182" b="45926"/>
          <a:stretch/>
        </p:blipFill>
        <p:spPr>
          <a:xfrm>
            <a:off x="3195917" y="1267691"/>
            <a:ext cx="3096491" cy="511416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07" y="259166"/>
            <a:ext cx="693651" cy="64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37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/>
              <a:t>LA SPESA SANITARIA DEI POVERI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>
          <a:xfrm>
            <a:off x="507187" y="1005307"/>
            <a:ext cx="3135299" cy="27598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0070C0"/>
                </a:solidFill>
              </a:rPr>
              <a:t>La spesa sanitaria</a:t>
            </a:r>
          </a:p>
          <a:p>
            <a:pPr marL="0" indent="0">
              <a:buNone/>
            </a:pPr>
            <a:endParaRPr lang="it-IT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altLang="it-IT" sz="2400" i="1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altLang="it-IT" i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poveri tendono a concentrare molto la spesa sanitaria sui farmaci</a:t>
            </a:r>
            <a:endParaRPr lang="it-IT" altLang="it-IT" sz="2000" i="1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3" name="Immagine 22" descr="pennellata_verde-01.png"/>
          <p:cNvPicPr>
            <a:picLocks noChangeAspect="1"/>
          </p:cNvPicPr>
          <p:nvPr/>
        </p:nvPicPr>
        <p:blipFill rotWithShape="1"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" t="18642" r="9842" b="54938"/>
          <a:stretch/>
        </p:blipFill>
        <p:spPr>
          <a:xfrm>
            <a:off x="-149697" y="1655431"/>
            <a:ext cx="4449065" cy="2313759"/>
          </a:xfrm>
          <a:prstGeom prst="rect">
            <a:avLst/>
          </a:prstGeom>
        </p:spPr>
      </p:pic>
      <p:pic>
        <p:nvPicPr>
          <p:cNvPr id="28" name="Immagine 27" descr="pennellata_azzurro-01.png"/>
          <p:cNvPicPr>
            <a:picLocks noChangeAspect="1"/>
          </p:cNvPicPr>
          <p:nvPr/>
        </p:nvPicPr>
        <p:blipFill rotWithShape="1">
          <a:blip r:embed="rId3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0" t="27160" r="2182" b="45926"/>
          <a:stretch/>
        </p:blipFill>
        <p:spPr>
          <a:xfrm>
            <a:off x="385407" y="1019013"/>
            <a:ext cx="3185286" cy="526081"/>
          </a:xfrm>
          <a:prstGeom prst="rect">
            <a:avLst/>
          </a:prstGeom>
        </p:spPr>
      </p:pic>
      <p:pic>
        <p:nvPicPr>
          <p:cNvPr id="16" name="Immagine 15" descr="pennellata_azzurro-01.png"/>
          <p:cNvPicPr>
            <a:picLocks noChangeAspect="1"/>
          </p:cNvPicPr>
          <p:nvPr/>
        </p:nvPicPr>
        <p:blipFill rotWithShape="1">
          <a:blip r:embed="rId3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0" t="27160" r="2182" b="45926"/>
          <a:stretch/>
        </p:blipFill>
        <p:spPr>
          <a:xfrm flipV="1">
            <a:off x="8345159" y="2626736"/>
            <a:ext cx="683281" cy="476095"/>
          </a:xfrm>
          <a:prstGeom prst="rect">
            <a:avLst/>
          </a:prstGeom>
        </p:spPr>
      </p:pic>
      <p:pic>
        <p:nvPicPr>
          <p:cNvPr id="18" name="Immagine 17" descr="pennellata_verde-01.png"/>
          <p:cNvPicPr>
            <a:picLocks noChangeAspect="1"/>
          </p:cNvPicPr>
          <p:nvPr/>
        </p:nvPicPr>
        <p:blipFill rotWithShape="1"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" t="18642" r="9842" b="54938"/>
          <a:stretch/>
        </p:blipFill>
        <p:spPr>
          <a:xfrm>
            <a:off x="5444465" y="3969190"/>
            <a:ext cx="3161653" cy="428243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07" y="259166"/>
            <a:ext cx="693651" cy="64951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24EEE2-E0D6-D28E-75B2-5C3F3D809596}"/>
              </a:ext>
            </a:extLst>
          </p:cNvPr>
          <p:cNvSpPr txBox="1"/>
          <p:nvPr/>
        </p:nvSpPr>
        <p:spPr>
          <a:xfrm>
            <a:off x="5307564" y="4536816"/>
            <a:ext cx="14471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/>
              <a:t>Fonte ISTAT – anno 2023</a:t>
            </a: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094788CF-F1E1-E028-DFA1-BB430A1A7C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220634"/>
              </p:ext>
            </p:extLst>
          </p:nvPr>
        </p:nvGraphicFramePr>
        <p:xfrm>
          <a:off x="4220690" y="844669"/>
          <a:ext cx="4671974" cy="3197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BD7491A6-D249-4A00-BA2D-104B2CFFB2C5}"/>
              </a:ext>
            </a:extLst>
          </p:cNvPr>
          <p:cNvSpPr txBox="1"/>
          <p:nvPr/>
        </p:nvSpPr>
        <p:spPr>
          <a:xfrm>
            <a:off x="8482833" y="2710896"/>
            <a:ext cx="661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2"/>
                </a:solidFill>
              </a:rPr>
              <a:t>56,9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7A928D-A216-357C-375E-16A3D99A0A4E}"/>
              </a:ext>
            </a:extLst>
          </p:cNvPr>
          <p:cNvSpPr txBox="1"/>
          <p:nvPr/>
        </p:nvSpPr>
        <p:spPr>
          <a:xfrm>
            <a:off x="5666023" y="4031186"/>
            <a:ext cx="37382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bg2"/>
                </a:solidFill>
              </a:rPr>
              <a:t>Nelle famiglie non povere: 35,8%</a:t>
            </a:r>
          </a:p>
        </p:txBody>
      </p:sp>
    </p:spTree>
    <p:extLst>
      <p:ext uri="{BB962C8B-B14F-4D97-AF65-F5344CB8AC3E}">
        <p14:creationId xmlns:p14="http://schemas.microsoft.com/office/powerpoint/2010/main" val="408012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2357438" y="17053"/>
            <a:ext cx="5030390" cy="857250"/>
          </a:xfrm>
        </p:spPr>
        <p:txBody>
          <a:bodyPr>
            <a:normAutofit/>
          </a:bodyPr>
          <a:lstStyle/>
          <a:p>
            <a:r>
              <a:rPr lang="it-IT" altLang="it-IT" sz="2400" b="1" dirty="0">
                <a:ea typeface="ＭＳ Ｐゴシック" panose="020B0600070205080204" pitchFamily="34" charset="-128"/>
              </a:rPr>
              <a:t>La povertà sanitaria non </a:t>
            </a:r>
            <a:r>
              <a:rPr lang="it-IT" altLang="it-IT" sz="2400" b="1" dirty="0" err="1">
                <a:ea typeface="ＭＳ Ｐゴシック" panose="020B0600070205080204" pitchFamily="34" charset="-128"/>
              </a:rPr>
              <a:t>e’</a:t>
            </a:r>
            <a:r>
              <a:rPr lang="it-IT" altLang="it-IT" sz="2400" b="1" dirty="0">
                <a:ea typeface="ＭＳ Ｐゴシック" panose="020B0600070205080204" pitchFamily="34" charset="-128"/>
              </a:rPr>
              <a:t> un artificio statistico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2087166" y="1200151"/>
            <a:ext cx="5570934" cy="3394472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750"/>
              </a:spcAft>
              <a:buNone/>
              <a:defRPr/>
            </a:pPr>
            <a:r>
              <a:rPr lang="it-IT" sz="21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Povertà sanitaria è un dato di fatto, documentato:</a:t>
            </a:r>
          </a:p>
          <a:p>
            <a:pPr algn="just">
              <a:lnSpc>
                <a:spcPct val="115000"/>
              </a:lnSpc>
              <a:spcAft>
                <a:spcPts val="750"/>
              </a:spcAft>
              <a:buFont typeface="Wingdings" panose="05000000000000000000" pitchFamily="2" charset="2"/>
              <a:buChar char="ü"/>
              <a:defRPr/>
            </a:pPr>
            <a:r>
              <a:rPr lang="it-IT" sz="21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dalle </a:t>
            </a:r>
            <a:r>
              <a:rPr lang="it-IT" sz="21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richieste di aiuto </a:t>
            </a:r>
            <a:r>
              <a:rPr lang="it-IT" sz="21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rivolte alle organizzazioni non profit impegnate nel sostegno degli indigenti </a:t>
            </a:r>
          </a:p>
          <a:p>
            <a:pPr algn="just">
              <a:lnSpc>
                <a:spcPct val="115000"/>
              </a:lnSpc>
              <a:spcAft>
                <a:spcPts val="750"/>
              </a:spcAft>
              <a:buFont typeface="Wingdings" panose="05000000000000000000" pitchFamily="2" charset="2"/>
              <a:buChar char="ü"/>
              <a:defRPr/>
            </a:pPr>
            <a:r>
              <a:rPr lang="it-IT" sz="21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dalla </a:t>
            </a:r>
            <a:r>
              <a:rPr lang="it-IT" sz="21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quantità di aiuti</a:t>
            </a:r>
            <a:r>
              <a:rPr lang="it-IT" sz="21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effettivamente erogati. </a:t>
            </a:r>
          </a:p>
          <a:p>
            <a:pPr>
              <a:defRPr/>
            </a:pPr>
            <a:endParaRPr lang="it-IT" altLang="it-IT" sz="2100" dirty="0">
              <a:solidFill>
                <a:srgbClr val="0070C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4" name="Immagine 3" descr="pennellata_azzurro-01.png"/>
          <p:cNvPicPr>
            <a:picLocks noChangeAspect="1"/>
          </p:cNvPicPr>
          <p:nvPr/>
        </p:nvPicPr>
        <p:blipFill rotWithShape="1">
          <a:blip r:embed="rId2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0" t="27160" r="2182" b="45926"/>
          <a:stretch/>
        </p:blipFill>
        <p:spPr>
          <a:xfrm>
            <a:off x="3155057" y="2085079"/>
            <a:ext cx="3185286" cy="526081"/>
          </a:xfrm>
          <a:prstGeom prst="rect">
            <a:avLst/>
          </a:prstGeom>
        </p:spPr>
      </p:pic>
      <p:pic>
        <p:nvPicPr>
          <p:cNvPr id="5" name="Immagine 4" descr="pennellata_verde-01.png"/>
          <p:cNvPicPr>
            <a:picLocks noChangeAspect="1"/>
          </p:cNvPicPr>
          <p:nvPr/>
        </p:nvPicPr>
        <p:blipFill rotWithShape="1">
          <a:blip r:embed="rId3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" t="18642" r="9842" b="54938"/>
          <a:stretch/>
        </p:blipFill>
        <p:spPr>
          <a:xfrm>
            <a:off x="2953025" y="3081113"/>
            <a:ext cx="2006627" cy="104355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07" y="259166"/>
            <a:ext cx="693651" cy="64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92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>
          <a:xfrm>
            <a:off x="1993106" y="205979"/>
            <a:ext cx="5664994" cy="475059"/>
          </a:xfrm>
        </p:spPr>
        <p:txBody>
          <a:bodyPr>
            <a:normAutofit fontScale="90000"/>
          </a:bodyPr>
          <a:lstStyle/>
          <a:p>
            <a:r>
              <a:rPr lang="it-IT" altLang="it-IT" sz="2700" b="1" dirty="0">
                <a:ea typeface="ＭＳ Ｐゴシック" panose="020B0600070205080204" pitchFamily="34" charset="-128"/>
              </a:rPr>
              <a:t>ENTI E ASSISTITI 2024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07" y="259166"/>
            <a:ext cx="693651" cy="649510"/>
          </a:xfrm>
          <a:prstGeom prst="rect">
            <a:avLst/>
          </a:prstGeom>
        </p:spPr>
      </p:pic>
      <p:pic>
        <p:nvPicPr>
          <p:cNvPr id="17" name="Immagine 16" descr="pennellata_azzurro-01.png"/>
          <p:cNvPicPr>
            <a:picLocks noChangeAspect="1"/>
          </p:cNvPicPr>
          <p:nvPr/>
        </p:nvPicPr>
        <p:blipFill rotWithShape="1">
          <a:blip r:embed="rId3"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0" t="27160" r="2182" b="45926"/>
          <a:stretch/>
        </p:blipFill>
        <p:spPr>
          <a:xfrm flipV="1">
            <a:off x="6794406" y="681037"/>
            <a:ext cx="2091090" cy="1396533"/>
          </a:xfrm>
          <a:prstGeom prst="rect">
            <a:avLst/>
          </a:prstGeom>
        </p:spPr>
      </p:pic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79C8C988-38D9-E864-810C-22A7417B22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157314"/>
              </p:ext>
            </p:extLst>
          </p:nvPr>
        </p:nvGraphicFramePr>
        <p:xfrm>
          <a:off x="732232" y="1149724"/>
          <a:ext cx="5560863" cy="3341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E5F395DD-92BB-F47E-6DA4-7DEC2814E917}"/>
              </a:ext>
            </a:extLst>
          </p:cNvPr>
          <p:cNvSpPr txBox="1"/>
          <p:nvPr/>
        </p:nvSpPr>
        <p:spPr>
          <a:xfrm>
            <a:off x="7317850" y="1149724"/>
            <a:ext cx="147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/>
                </a:solidFill>
              </a:rPr>
              <a:t>440 ENTI</a:t>
            </a:r>
          </a:p>
        </p:txBody>
      </p:sp>
      <p:pic>
        <p:nvPicPr>
          <p:cNvPr id="5" name="Immagine 4" descr="pennellata_verde-01.png">
            <a:extLst>
              <a:ext uri="{FF2B5EF4-FFF2-40B4-BE49-F238E27FC236}">
                <a16:creationId xmlns:a16="http://schemas.microsoft.com/office/drawing/2014/main" id="{5B073272-8888-4630-561D-868E9E32E07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" t="18642" r="9842" b="54938"/>
          <a:stretch/>
        </p:blipFill>
        <p:spPr>
          <a:xfrm>
            <a:off x="6178796" y="2271553"/>
            <a:ext cx="2847172" cy="1480687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62A89F8-A331-31FB-3E00-61813ED72EB5}"/>
              </a:ext>
            </a:extLst>
          </p:cNvPr>
          <p:cNvSpPr txBox="1"/>
          <p:nvPr/>
        </p:nvSpPr>
        <p:spPr>
          <a:xfrm>
            <a:off x="6840771" y="2789725"/>
            <a:ext cx="2433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2"/>
                </a:solidFill>
              </a:rPr>
              <a:t>95.287 ASSISTITI</a:t>
            </a:r>
          </a:p>
        </p:txBody>
      </p:sp>
    </p:spTree>
    <p:extLst>
      <p:ext uri="{BB962C8B-B14F-4D97-AF65-F5344CB8AC3E}">
        <p14:creationId xmlns:p14="http://schemas.microsoft.com/office/powerpoint/2010/main" val="169090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>
          <a:xfrm>
            <a:off x="2350294" y="180108"/>
            <a:ext cx="6172200" cy="677141"/>
          </a:xfrm>
        </p:spPr>
        <p:txBody>
          <a:bodyPr>
            <a:normAutofit/>
          </a:bodyPr>
          <a:lstStyle/>
          <a:p>
            <a:r>
              <a:rPr lang="it-IT" altLang="it-IT" sz="2400" b="1" dirty="0"/>
              <a:t>LE FARMACIE ADERENTI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814491" y="4416863"/>
            <a:ext cx="1997869" cy="155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945" tIns="0" rIns="51945" bIns="25973" anchor="ctr">
            <a:spAutoFit/>
          </a:bodyPr>
          <a:lstStyle>
            <a:lvl1pPr defTabSz="87630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00609D"/>
                </a:solidFill>
                <a:latin typeface="Calibri" pitchFamily="34" charset="0"/>
              </a:defRPr>
            </a:lvl1pPr>
            <a:lvl2pPr marL="742950" indent="-285750" defTabSz="87630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D8A915"/>
                </a:solidFill>
                <a:latin typeface="Calibri" pitchFamily="34" charset="0"/>
              </a:defRPr>
            </a:lvl2pPr>
            <a:lvl3pPr marL="1143000" indent="-228600" defTabSz="87630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609D"/>
                </a:solidFill>
                <a:latin typeface="Calibri" pitchFamily="34" charset="0"/>
              </a:defRPr>
            </a:lvl3pPr>
            <a:lvl4pPr marL="1600200" indent="-228600" defTabSz="87630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00609D"/>
                </a:solidFill>
                <a:latin typeface="Calibri" pitchFamily="34" charset="0"/>
              </a:defRPr>
            </a:lvl4pPr>
            <a:lvl5pPr marL="2057400" indent="-228600" defTabSz="87630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00609D"/>
                </a:solidFill>
                <a:latin typeface="Calibri" pitchFamily="34" charset="0"/>
              </a:defRPr>
            </a:lvl5pPr>
            <a:lvl6pPr marL="2514600" indent="-228600" defTabSz="8763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609D"/>
                </a:solidFill>
                <a:latin typeface="Calibri" pitchFamily="34" charset="0"/>
              </a:defRPr>
            </a:lvl6pPr>
            <a:lvl7pPr marL="2971800" indent="-228600" defTabSz="8763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609D"/>
                </a:solidFill>
                <a:latin typeface="Calibri" pitchFamily="34" charset="0"/>
              </a:defRPr>
            </a:lvl7pPr>
            <a:lvl8pPr marL="3429000" indent="-228600" defTabSz="8763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609D"/>
                </a:solidFill>
                <a:latin typeface="Calibri" pitchFamily="34" charset="0"/>
              </a:defRPr>
            </a:lvl8pPr>
            <a:lvl9pPr marL="3886200" indent="-228600" defTabSz="8763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609D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  <a:defRPr/>
            </a:pPr>
            <a:r>
              <a:rPr lang="it-IT" altLang="it-IT" sz="1200" dirty="0">
                <a:solidFill>
                  <a:srgbClr val="333333"/>
                </a:solidFill>
                <a:latin typeface="+mn-lt"/>
                <a:cs typeface="Arial" charset="0"/>
              </a:rPr>
              <a:t>Fonte: BF online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07" y="259166"/>
            <a:ext cx="693651" cy="649510"/>
          </a:xfrm>
          <a:prstGeom prst="rect">
            <a:avLst/>
          </a:prstGeom>
        </p:spPr>
      </p:pic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D6E52679-23F2-49FF-F8BD-86A121E095F2}"/>
              </a:ext>
            </a:extLst>
          </p:cNvPr>
          <p:cNvGraphicFramePr>
            <a:graphicFrameLocks/>
          </p:cNvGraphicFramePr>
          <p:nvPr/>
        </p:nvGraphicFramePr>
        <p:xfrm>
          <a:off x="1695452" y="936843"/>
          <a:ext cx="5753095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8757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Impostazioni personalizzate 3">
      <a:dk1>
        <a:sysClr val="windowText" lastClr="000000"/>
      </a:dk1>
      <a:lt1>
        <a:sysClr val="window" lastClr="FFFFFF"/>
      </a:lt1>
      <a:dk2>
        <a:srgbClr val="3E984C"/>
      </a:dk2>
      <a:lt2>
        <a:srgbClr val="005DB4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posizione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5875" cap="rnd">
          <a:solidFill>
            <a:schemeClr val="bg1">
              <a:lumMod val="75000"/>
            </a:schemeClr>
          </a:solidFill>
          <a:prstDash val="sysDot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3226</TotalTime>
  <Words>471</Words>
  <Application>Microsoft Office PowerPoint</Application>
  <PresentationFormat>Presentazione su schermo (16:9)</PresentationFormat>
  <Paragraphs>57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Wingdings</vt:lpstr>
      <vt:lpstr>Tema di Office</vt:lpstr>
      <vt:lpstr>LA POVERTA’ SANITARIA IN LOMBARDIA</vt:lpstr>
      <vt:lpstr>ODF - OSSERVATORIO DonazionE FARMACI </vt:lpstr>
      <vt:lpstr>LA POVERTA’ IN LOMBARDIA</vt:lpstr>
      <vt:lpstr>LA POVERTA’ IN LOMBARDIA</vt:lpstr>
      <vt:lpstr>LA POVERTA’ SANITARIA IN LOMBARDIA</vt:lpstr>
      <vt:lpstr>LA SPESA SANITARIA DEI POVERI</vt:lpstr>
      <vt:lpstr>La povertà sanitaria non e’ un artificio statistico</vt:lpstr>
      <vt:lpstr>ENTI E ASSISTITI 2024</vt:lpstr>
      <vt:lpstr>LE FARMACIE ADERENTI</vt:lpstr>
      <vt:lpstr>Le farmacie aderenti 2024 % sul totale farmacie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fff</dc:creator>
  <cp:keywords/>
  <dc:description/>
  <cp:lastModifiedBy>Francesca Alibrandi</cp:lastModifiedBy>
  <cp:revision>248</cp:revision>
  <cp:lastPrinted>2018-05-07T16:28:03Z</cp:lastPrinted>
  <dcterms:created xsi:type="dcterms:W3CDTF">2018-03-22T09:57:12Z</dcterms:created>
  <dcterms:modified xsi:type="dcterms:W3CDTF">2024-02-05T20:10:02Z</dcterms:modified>
  <cp:category/>
</cp:coreProperties>
</file>