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9.jpg" ContentType="image/jpg"/>
  <Override PartName="/ppt/media/image10.jpg" ContentType="image/jpg"/>
  <Override PartName="/ppt/media/image11.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72" r:id="rId2"/>
    <p:sldId id="273" r:id="rId3"/>
    <p:sldId id="274" r:id="rId4"/>
    <p:sldId id="275" r:id="rId5"/>
    <p:sldId id="261" r:id="rId6"/>
    <p:sldId id="269" r:id="rId7"/>
    <p:sldId id="258" r:id="rId8"/>
    <p:sldId id="256" r:id="rId9"/>
    <p:sldId id="260" r:id="rId10"/>
    <p:sldId id="259" r:id="rId11"/>
    <p:sldId id="270" r:id="rId12"/>
    <p:sldId id="271" r:id="rId13"/>
    <p:sldId id="264" r:id="rId14"/>
    <p:sldId id="266" r:id="rId15"/>
    <p:sldId id="267" r:id="rId16"/>
    <p:sldId id="257" r:id="rId17"/>
    <p:sldId id="262" r:id="rId18"/>
    <p:sldId id="268" r:id="rId19"/>
  </p:sldIdLst>
  <p:sldSz cx="106553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1B8"/>
    <a:srgbClr val="59AD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85170" autoAdjust="0"/>
  </p:normalViewPr>
  <p:slideViewPr>
    <p:cSldViewPr snapToGrid="0">
      <p:cViewPr varScale="1">
        <p:scale>
          <a:sx n="104" d="100"/>
          <a:sy n="104" d="100"/>
        </p:scale>
        <p:origin x="2032"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FE3C653-5965-75D9-1E5A-EBD0740392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15327E3-6E9C-A6DE-D4E4-2720DA774DBB}"/>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2FAED89-7BFF-6B4A-91DB-827DCDB276F4}" type="datetimeFigureOut">
              <a:rPr lang="it-IT" smtClean="0"/>
              <a:t>13/10/22</a:t>
            </a:fld>
            <a:endParaRPr lang="it-IT"/>
          </a:p>
        </p:txBody>
      </p:sp>
      <p:sp>
        <p:nvSpPr>
          <p:cNvPr id="4" name="Segnaposto piè di pagina 3">
            <a:extLst>
              <a:ext uri="{FF2B5EF4-FFF2-40B4-BE49-F238E27FC236}">
                <a16:creationId xmlns:a16="http://schemas.microsoft.com/office/drawing/2014/main" id="{EF03332B-07B1-D9C3-B674-4CA2CC01FBF4}"/>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474A4626-51E2-7302-DD17-8F2C5D7785D7}"/>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210CBDD-D1BF-3A4B-8EDE-EAFB12FF3EA5}" type="slidenum">
              <a:rPr lang="it-IT" smtClean="0"/>
              <a:t>‹N›</a:t>
            </a:fld>
            <a:endParaRPr lang="it-IT"/>
          </a:p>
        </p:txBody>
      </p:sp>
    </p:spTree>
    <p:extLst>
      <p:ext uri="{BB962C8B-B14F-4D97-AF65-F5344CB8AC3E}">
        <p14:creationId xmlns:p14="http://schemas.microsoft.com/office/powerpoint/2010/main" val="41976025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4DC8DBB-45E4-4353-AB6F-9014F02A5E47}" type="datetimeFigureOut">
              <a:rPr lang="it-IT" smtClean="0"/>
              <a:t>13/10/22</a:t>
            </a:fld>
            <a:endParaRPr lang="it-IT"/>
          </a:p>
        </p:txBody>
      </p:sp>
      <p:sp>
        <p:nvSpPr>
          <p:cNvPr id="4" name="Segnaposto immagine diapositiva 3"/>
          <p:cNvSpPr>
            <a:spLocks noGrp="1" noRot="1" noChangeAspect="1"/>
          </p:cNvSpPr>
          <p:nvPr>
            <p:ph type="sldImg" idx="2"/>
          </p:nvPr>
        </p:nvSpPr>
        <p:spPr>
          <a:xfrm>
            <a:off x="796925" y="1241425"/>
            <a:ext cx="52038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6E65B49-B6D5-4F5F-A00C-4E0B819A3133}" type="slidenum">
              <a:rPr lang="it-IT" smtClean="0"/>
              <a:t>‹N›</a:t>
            </a:fld>
            <a:endParaRPr lang="it-IT"/>
          </a:p>
        </p:txBody>
      </p:sp>
    </p:spTree>
    <p:extLst>
      <p:ext uri="{BB962C8B-B14F-4D97-AF65-F5344CB8AC3E}">
        <p14:creationId xmlns:p14="http://schemas.microsoft.com/office/powerpoint/2010/main" val="32723515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68198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405412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31120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72892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97384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96488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08106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AF1A10-0E68-A370-881C-070D38BF7700}"/>
              </a:ext>
            </a:extLst>
          </p:cNvPr>
          <p:cNvSpPr>
            <a:spLocks noGrp="1"/>
          </p:cNvSpPr>
          <p:nvPr>
            <p:ph type="ctrTitle"/>
          </p:nvPr>
        </p:nvSpPr>
        <p:spPr>
          <a:xfrm>
            <a:off x="1331913" y="1122363"/>
            <a:ext cx="7991475" cy="2387600"/>
          </a:xfrm>
        </p:spPr>
        <p:txBody>
          <a:bodyPr anchor="b"/>
          <a:lstStyle>
            <a:lvl1pPr algn="ctr">
              <a:defRPr sz="5244"/>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E2D2851-866C-7C79-7E5D-C35B281ACC42}"/>
              </a:ext>
            </a:extLst>
          </p:cNvPr>
          <p:cNvSpPr>
            <a:spLocks noGrp="1"/>
          </p:cNvSpPr>
          <p:nvPr>
            <p:ph type="subTitle" idx="1"/>
          </p:nvPr>
        </p:nvSpPr>
        <p:spPr>
          <a:xfrm>
            <a:off x="1331913" y="3602038"/>
            <a:ext cx="7991475" cy="1655762"/>
          </a:xfrm>
        </p:spPr>
        <p:txBody>
          <a:bodyPr/>
          <a:lstStyle>
            <a:lvl1pPr marL="0" indent="0" algn="ctr">
              <a:buNone/>
              <a:defRPr sz="2098"/>
            </a:lvl1pPr>
            <a:lvl2pPr marL="399593" indent="0" algn="ctr">
              <a:buNone/>
              <a:defRPr sz="1748"/>
            </a:lvl2pPr>
            <a:lvl3pPr marL="799186" indent="0" algn="ctr">
              <a:buNone/>
              <a:defRPr sz="1573"/>
            </a:lvl3pPr>
            <a:lvl4pPr marL="1198778" indent="0" algn="ctr">
              <a:buNone/>
              <a:defRPr sz="1398"/>
            </a:lvl4pPr>
            <a:lvl5pPr marL="1598371" indent="0" algn="ctr">
              <a:buNone/>
              <a:defRPr sz="1398"/>
            </a:lvl5pPr>
            <a:lvl6pPr marL="1997964" indent="0" algn="ctr">
              <a:buNone/>
              <a:defRPr sz="1398"/>
            </a:lvl6pPr>
            <a:lvl7pPr marL="2397557" indent="0" algn="ctr">
              <a:buNone/>
              <a:defRPr sz="1398"/>
            </a:lvl7pPr>
            <a:lvl8pPr marL="2797150" indent="0" algn="ctr">
              <a:buNone/>
              <a:defRPr sz="1398"/>
            </a:lvl8pPr>
            <a:lvl9pPr marL="3196742" indent="0" algn="ctr">
              <a:buNone/>
              <a:defRPr sz="1398"/>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A8635A3-D07C-2E47-CC4A-06D978579BF7}"/>
              </a:ext>
            </a:extLst>
          </p:cNvPr>
          <p:cNvSpPr>
            <a:spLocks noGrp="1"/>
          </p:cNvSpPr>
          <p:nvPr>
            <p:ph type="dt" sz="half" idx="10"/>
          </p:nvPr>
        </p:nvSpPr>
        <p:spPr>
          <a:xfrm>
            <a:off x="732552" y="6356351"/>
            <a:ext cx="2397443" cy="365125"/>
          </a:xfrm>
          <a:prstGeom prst="rect">
            <a:avLst/>
          </a:prstGeom>
        </p:spPr>
        <p:txBody>
          <a:bodyPr/>
          <a:lstStyle/>
          <a:p>
            <a:fld id="{25068FC4-32AA-FC4F-AA8F-A4AB6A14E01F}" type="datetime1">
              <a:rPr lang="it-IT" smtClean="0"/>
              <a:t>13/10/22</a:t>
            </a:fld>
            <a:endParaRPr lang="it-IT"/>
          </a:p>
        </p:txBody>
      </p:sp>
      <p:sp>
        <p:nvSpPr>
          <p:cNvPr id="5" name="Segnaposto piè di pagina 4">
            <a:extLst>
              <a:ext uri="{FF2B5EF4-FFF2-40B4-BE49-F238E27FC236}">
                <a16:creationId xmlns:a16="http://schemas.microsoft.com/office/drawing/2014/main" id="{50A16E58-0351-D1D9-AF17-03D927D7C893}"/>
              </a:ext>
            </a:extLst>
          </p:cNvPr>
          <p:cNvSpPr>
            <a:spLocks noGrp="1"/>
          </p:cNvSpPr>
          <p:nvPr>
            <p:ph type="ftr" sz="quarter" idx="11"/>
          </p:nvPr>
        </p:nvSpPr>
        <p:spPr>
          <a:xfrm>
            <a:off x="3529568" y="6356351"/>
            <a:ext cx="3596164"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B58E7D92-E49C-33BE-3D89-CF360ADD3D9F}"/>
              </a:ext>
            </a:extLst>
          </p:cNvPr>
          <p:cNvSpPr>
            <a:spLocks noGrp="1"/>
          </p:cNvSpPr>
          <p:nvPr>
            <p:ph type="sldNum" sz="quarter" idx="12"/>
          </p:nvPr>
        </p:nvSpPr>
        <p:spPr>
          <a:xfrm>
            <a:off x="7525305" y="6356351"/>
            <a:ext cx="2397443" cy="365125"/>
          </a:xfrm>
          <a:prstGeom prst="rect">
            <a:avLst/>
          </a:prstGeom>
        </p:spPr>
        <p:txBody>
          <a:bodyPr/>
          <a:lstStyle/>
          <a:p>
            <a:fld id="{23EDA215-3D64-4CD0-AEED-F962FA26E825}" type="slidenum">
              <a:rPr lang="it-IT" smtClean="0"/>
              <a:t>‹N›</a:t>
            </a:fld>
            <a:endParaRPr lang="it-IT"/>
          </a:p>
        </p:txBody>
      </p:sp>
    </p:spTree>
    <p:extLst>
      <p:ext uri="{BB962C8B-B14F-4D97-AF65-F5344CB8AC3E}">
        <p14:creationId xmlns:p14="http://schemas.microsoft.com/office/powerpoint/2010/main" val="172786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69AF4-3EC4-1C06-C10A-B635075A4C8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8587933-F7A3-61AA-BDAF-0DAB5D9510C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C1F21DE-B58A-211D-0529-B79D2F9A643F}"/>
              </a:ext>
            </a:extLst>
          </p:cNvPr>
          <p:cNvSpPr>
            <a:spLocks noGrp="1"/>
          </p:cNvSpPr>
          <p:nvPr>
            <p:ph type="dt" sz="half" idx="10"/>
          </p:nvPr>
        </p:nvSpPr>
        <p:spPr>
          <a:xfrm>
            <a:off x="732552" y="6356351"/>
            <a:ext cx="2397443" cy="365125"/>
          </a:xfrm>
          <a:prstGeom prst="rect">
            <a:avLst/>
          </a:prstGeom>
        </p:spPr>
        <p:txBody>
          <a:bodyPr/>
          <a:lstStyle/>
          <a:p>
            <a:fld id="{46815074-2152-E34C-B260-0CC5E5EFDF71}" type="datetime1">
              <a:rPr lang="it-IT" smtClean="0"/>
              <a:t>13/10/22</a:t>
            </a:fld>
            <a:endParaRPr lang="it-IT"/>
          </a:p>
        </p:txBody>
      </p:sp>
      <p:sp>
        <p:nvSpPr>
          <p:cNvPr id="5" name="Segnaposto piè di pagina 4">
            <a:extLst>
              <a:ext uri="{FF2B5EF4-FFF2-40B4-BE49-F238E27FC236}">
                <a16:creationId xmlns:a16="http://schemas.microsoft.com/office/drawing/2014/main" id="{F996A4AB-6D03-92C6-6750-23C15B768B83}"/>
              </a:ext>
            </a:extLst>
          </p:cNvPr>
          <p:cNvSpPr>
            <a:spLocks noGrp="1"/>
          </p:cNvSpPr>
          <p:nvPr>
            <p:ph type="ftr" sz="quarter" idx="11"/>
          </p:nvPr>
        </p:nvSpPr>
        <p:spPr>
          <a:xfrm>
            <a:off x="3529568" y="6356351"/>
            <a:ext cx="3596164"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7AF47353-8D62-2456-8882-BA115F2B52D3}"/>
              </a:ext>
            </a:extLst>
          </p:cNvPr>
          <p:cNvSpPr>
            <a:spLocks noGrp="1"/>
          </p:cNvSpPr>
          <p:nvPr>
            <p:ph type="sldNum" sz="quarter" idx="12"/>
          </p:nvPr>
        </p:nvSpPr>
        <p:spPr>
          <a:xfrm>
            <a:off x="7525305" y="6356351"/>
            <a:ext cx="2397443" cy="365125"/>
          </a:xfrm>
          <a:prstGeom prst="rect">
            <a:avLst/>
          </a:prstGeom>
        </p:spPr>
        <p:txBody>
          <a:bodyPr/>
          <a:lstStyle/>
          <a:p>
            <a:fld id="{23EDA215-3D64-4CD0-AEED-F962FA26E825}" type="slidenum">
              <a:rPr lang="it-IT" smtClean="0"/>
              <a:t>‹N›</a:t>
            </a:fld>
            <a:endParaRPr lang="it-IT"/>
          </a:p>
        </p:txBody>
      </p:sp>
    </p:spTree>
    <p:extLst>
      <p:ext uri="{BB962C8B-B14F-4D97-AF65-F5344CB8AC3E}">
        <p14:creationId xmlns:p14="http://schemas.microsoft.com/office/powerpoint/2010/main" val="352956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D7B314-1029-C681-947C-82EB057DE44B}"/>
              </a:ext>
            </a:extLst>
          </p:cNvPr>
          <p:cNvSpPr>
            <a:spLocks noGrp="1"/>
          </p:cNvSpPr>
          <p:nvPr>
            <p:ph type="title" orient="vert"/>
          </p:nvPr>
        </p:nvSpPr>
        <p:spPr>
          <a:xfrm>
            <a:off x="7625199" y="365125"/>
            <a:ext cx="2297549"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E11AA98-FDA9-371D-0017-2E6C071A4D0A}"/>
              </a:ext>
            </a:extLst>
          </p:cNvPr>
          <p:cNvSpPr>
            <a:spLocks noGrp="1"/>
          </p:cNvSpPr>
          <p:nvPr>
            <p:ph type="body" orient="vert" idx="1"/>
          </p:nvPr>
        </p:nvSpPr>
        <p:spPr>
          <a:xfrm>
            <a:off x="732552" y="365125"/>
            <a:ext cx="6759456"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5114F1-7FAC-F9D6-7C86-E17FAB6A4320}"/>
              </a:ext>
            </a:extLst>
          </p:cNvPr>
          <p:cNvSpPr>
            <a:spLocks noGrp="1"/>
          </p:cNvSpPr>
          <p:nvPr>
            <p:ph type="dt" sz="half" idx="10"/>
          </p:nvPr>
        </p:nvSpPr>
        <p:spPr>
          <a:xfrm>
            <a:off x="732552" y="6356351"/>
            <a:ext cx="2397443" cy="365125"/>
          </a:xfrm>
          <a:prstGeom prst="rect">
            <a:avLst/>
          </a:prstGeom>
        </p:spPr>
        <p:txBody>
          <a:bodyPr/>
          <a:lstStyle/>
          <a:p>
            <a:fld id="{CBF0AD93-334C-D64E-9358-342F69F13B2B}" type="datetime1">
              <a:rPr lang="it-IT" smtClean="0"/>
              <a:t>13/10/22</a:t>
            </a:fld>
            <a:endParaRPr lang="it-IT"/>
          </a:p>
        </p:txBody>
      </p:sp>
      <p:sp>
        <p:nvSpPr>
          <p:cNvPr id="5" name="Segnaposto piè di pagina 4">
            <a:extLst>
              <a:ext uri="{FF2B5EF4-FFF2-40B4-BE49-F238E27FC236}">
                <a16:creationId xmlns:a16="http://schemas.microsoft.com/office/drawing/2014/main" id="{46E7B78B-D10D-2C18-4557-80CDA89D1DFB}"/>
              </a:ext>
            </a:extLst>
          </p:cNvPr>
          <p:cNvSpPr>
            <a:spLocks noGrp="1"/>
          </p:cNvSpPr>
          <p:nvPr>
            <p:ph type="ftr" sz="quarter" idx="11"/>
          </p:nvPr>
        </p:nvSpPr>
        <p:spPr>
          <a:xfrm>
            <a:off x="3529568" y="6356351"/>
            <a:ext cx="3596164"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244F7948-F79B-1EAF-07C2-26F679DA51B3}"/>
              </a:ext>
            </a:extLst>
          </p:cNvPr>
          <p:cNvSpPr>
            <a:spLocks noGrp="1"/>
          </p:cNvSpPr>
          <p:nvPr>
            <p:ph type="sldNum" sz="quarter" idx="12"/>
          </p:nvPr>
        </p:nvSpPr>
        <p:spPr>
          <a:xfrm>
            <a:off x="7525305" y="6356351"/>
            <a:ext cx="2397443" cy="365125"/>
          </a:xfrm>
          <a:prstGeom prst="rect">
            <a:avLst/>
          </a:prstGeom>
        </p:spPr>
        <p:txBody>
          <a:bodyPr/>
          <a:lstStyle/>
          <a:p>
            <a:fld id="{23EDA215-3D64-4CD0-AEED-F962FA26E825}" type="slidenum">
              <a:rPr lang="it-IT" smtClean="0"/>
              <a:t>‹N›</a:t>
            </a:fld>
            <a:endParaRPr lang="it-IT"/>
          </a:p>
        </p:txBody>
      </p:sp>
    </p:spTree>
    <p:extLst>
      <p:ext uri="{BB962C8B-B14F-4D97-AF65-F5344CB8AC3E}">
        <p14:creationId xmlns:p14="http://schemas.microsoft.com/office/powerpoint/2010/main" val="159228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C102F0C-67D1-A14D-94D7-04E760AFFCC4}" type="datetime1">
              <a:rPr lang="it-IT" smtClean="0"/>
              <a:t>13/10/22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79117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96" b="0" i="0">
                <a:solidFill>
                  <a:srgbClr val="4471C4"/>
                </a:solidFill>
                <a:latin typeface="Calibri"/>
                <a:cs typeface="Calibri"/>
              </a:defRPr>
            </a:lvl1pPr>
          </a:lstStyle>
          <a:p>
            <a:endParaRPr/>
          </a:p>
        </p:txBody>
      </p:sp>
      <p:sp>
        <p:nvSpPr>
          <p:cNvPr id="3" name="Holder 3"/>
          <p:cNvSpPr>
            <a:spLocks noGrp="1"/>
          </p:cNvSpPr>
          <p:nvPr>
            <p:ph sz="half" idx="2"/>
          </p:nvPr>
        </p:nvSpPr>
        <p:spPr>
          <a:xfrm>
            <a:off x="543342" y="1510855"/>
            <a:ext cx="4567350" cy="284501"/>
          </a:xfrm>
          <a:prstGeom prst="rect">
            <a:avLst/>
          </a:prstGeom>
        </p:spPr>
        <p:txBody>
          <a:bodyPr wrap="square" lIns="0" tIns="0" rIns="0" bIns="0">
            <a:spAutoFit/>
          </a:bodyPr>
          <a:lstStyle>
            <a:lvl1pPr>
              <a:defRPr sz="2054" b="0" i="0">
                <a:solidFill>
                  <a:srgbClr val="404040"/>
                </a:solidFill>
                <a:latin typeface="Calibri"/>
                <a:cs typeface="Calibri"/>
              </a:defRPr>
            </a:lvl1pPr>
          </a:lstStyle>
          <a:p>
            <a:endParaRPr/>
          </a:p>
        </p:txBody>
      </p:sp>
      <p:sp>
        <p:nvSpPr>
          <p:cNvPr id="4" name="Holder 4"/>
          <p:cNvSpPr>
            <a:spLocks noGrp="1"/>
          </p:cNvSpPr>
          <p:nvPr>
            <p:ph sz="half" idx="3"/>
          </p:nvPr>
        </p:nvSpPr>
        <p:spPr>
          <a:xfrm>
            <a:off x="5487479" y="1577340"/>
            <a:ext cx="4635056" cy="33893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D26DA9C-2899-C448-8687-9FA938E536D6}" type="datetime1">
              <a:rPr lang="it-IT" smtClean="0"/>
              <a:t>13/10/22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19994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921032-E8B4-CEF8-A54D-9521F458A2F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346C7F-177A-4645-1411-90445B51303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2F9977-1E25-A8B9-7A46-1E496EF5F183}"/>
              </a:ext>
            </a:extLst>
          </p:cNvPr>
          <p:cNvSpPr>
            <a:spLocks noGrp="1"/>
          </p:cNvSpPr>
          <p:nvPr>
            <p:ph type="dt" sz="half" idx="10"/>
          </p:nvPr>
        </p:nvSpPr>
        <p:spPr>
          <a:xfrm>
            <a:off x="732552" y="6356351"/>
            <a:ext cx="2397443" cy="365125"/>
          </a:xfrm>
          <a:prstGeom prst="rect">
            <a:avLst/>
          </a:prstGeom>
        </p:spPr>
        <p:txBody>
          <a:bodyPr/>
          <a:lstStyle/>
          <a:p>
            <a:fld id="{843835F0-04B3-8744-B53F-6F7793C8D9B3}" type="datetime1">
              <a:rPr lang="it-IT" smtClean="0"/>
              <a:t>13/10/22</a:t>
            </a:fld>
            <a:endParaRPr lang="it-IT"/>
          </a:p>
        </p:txBody>
      </p:sp>
      <p:sp>
        <p:nvSpPr>
          <p:cNvPr id="5" name="Segnaposto piè di pagina 4">
            <a:extLst>
              <a:ext uri="{FF2B5EF4-FFF2-40B4-BE49-F238E27FC236}">
                <a16:creationId xmlns:a16="http://schemas.microsoft.com/office/drawing/2014/main" id="{AC78CE13-6FB6-63CF-CDEE-DD34D7FC3668}"/>
              </a:ext>
            </a:extLst>
          </p:cNvPr>
          <p:cNvSpPr>
            <a:spLocks noGrp="1"/>
          </p:cNvSpPr>
          <p:nvPr>
            <p:ph type="ftr" sz="quarter" idx="11"/>
          </p:nvPr>
        </p:nvSpPr>
        <p:spPr>
          <a:xfrm>
            <a:off x="3529568" y="6356351"/>
            <a:ext cx="3596164"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552B04AB-F6DB-F689-C8B0-6A4B13AC36AA}"/>
              </a:ext>
            </a:extLst>
          </p:cNvPr>
          <p:cNvSpPr>
            <a:spLocks noGrp="1"/>
          </p:cNvSpPr>
          <p:nvPr>
            <p:ph type="sldNum" sz="quarter" idx="12"/>
          </p:nvPr>
        </p:nvSpPr>
        <p:spPr>
          <a:xfrm>
            <a:off x="7525305" y="6356351"/>
            <a:ext cx="2397443" cy="365125"/>
          </a:xfrm>
          <a:prstGeom prst="rect">
            <a:avLst/>
          </a:prstGeom>
        </p:spPr>
        <p:txBody>
          <a:bodyPr/>
          <a:lstStyle/>
          <a:p>
            <a:fld id="{23EDA215-3D64-4CD0-AEED-F962FA26E825}" type="slidenum">
              <a:rPr lang="it-IT" smtClean="0"/>
              <a:t>‹N›</a:t>
            </a:fld>
            <a:endParaRPr lang="it-IT"/>
          </a:p>
        </p:txBody>
      </p:sp>
    </p:spTree>
    <p:extLst>
      <p:ext uri="{BB962C8B-B14F-4D97-AF65-F5344CB8AC3E}">
        <p14:creationId xmlns:p14="http://schemas.microsoft.com/office/powerpoint/2010/main" val="181072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170151-9DFE-1660-D82B-B2401083A99F}"/>
              </a:ext>
            </a:extLst>
          </p:cNvPr>
          <p:cNvSpPr>
            <a:spLocks noGrp="1"/>
          </p:cNvSpPr>
          <p:nvPr>
            <p:ph type="title"/>
          </p:nvPr>
        </p:nvSpPr>
        <p:spPr>
          <a:xfrm>
            <a:off x="727002" y="1709739"/>
            <a:ext cx="9190196" cy="2852737"/>
          </a:xfrm>
        </p:spPr>
        <p:txBody>
          <a:bodyPr anchor="b"/>
          <a:lstStyle>
            <a:lvl1pPr>
              <a:defRPr sz="5244"/>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C632E8C-82A4-7C87-36B3-D8E05907CDE7}"/>
              </a:ext>
            </a:extLst>
          </p:cNvPr>
          <p:cNvSpPr>
            <a:spLocks noGrp="1"/>
          </p:cNvSpPr>
          <p:nvPr>
            <p:ph type="body" idx="1"/>
          </p:nvPr>
        </p:nvSpPr>
        <p:spPr>
          <a:xfrm>
            <a:off x="727002" y="4589464"/>
            <a:ext cx="9190196" cy="1500187"/>
          </a:xfrm>
        </p:spPr>
        <p:txBody>
          <a:bodyPr/>
          <a:lstStyle>
            <a:lvl1pPr marL="0" indent="0">
              <a:buNone/>
              <a:defRPr sz="2098">
                <a:solidFill>
                  <a:schemeClr val="tx1">
                    <a:tint val="75000"/>
                  </a:schemeClr>
                </a:solidFill>
              </a:defRPr>
            </a:lvl1pPr>
            <a:lvl2pPr marL="399593" indent="0">
              <a:buNone/>
              <a:defRPr sz="1748">
                <a:solidFill>
                  <a:schemeClr val="tx1">
                    <a:tint val="75000"/>
                  </a:schemeClr>
                </a:solidFill>
              </a:defRPr>
            </a:lvl2pPr>
            <a:lvl3pPr marL="799186" indent="0">
              <a:buNone/>
              <a:defRPr sz="1573">
                <a:solidFill>
                  <a:schemeClr val="tx1">
                    <a:tint val="75000"/>
                  </a:schemeClr>
                </a:solidFill>
              </a:defRPr>
            </a:lvl3pPr>
            <a:lvl4pPr marL="1198778" indent="0">
              <a:buNone/>
              <a:defRPr sz="1398">
                <a:solidFill>
                  <a:schemeClr val="tx1">
                    <a:tint val="75000"/>
                  </a:schemeClr>
                </a:solidFill>
              </a:defRPr>
            </a:lvl4pPr>
            <a:lvl5pPr marL="1598371" indent="0">
              <a:buNone/>
              <a:defRPr sz="1398">
                <a:solidFill>
                  <a:schemeClr val="tx1">
                    <a:tint val="75000"/>
                  </a:schemeClr>
                </a:solidFill>
              </a:defRPr>
            </a:lvl5pPr>
            <a:lvl6pPr marL="1997964" indent="0">
              <a:buNone/>
              <a:defRPr sz="1398">
                <a:solidFill>
                  <a:schemeClr val="tx1">
                    <a:tint val="75000"/>
                  </a:schemeClr>
                </a:solidFill>
              </a:defRPr>
            </a:lvl6pPr>
            <a:lvl7pPr marL="2397557" indent="0">
              <a:buNone/>
              <a:defRPr sz="1398">
                <a:solidFill>
                  <a:schemeClr val="tx1">
                    <a:tint val="75000"/>
                  </a:schemeClr>
                </a:solidFill>
              </a:defRPr>
            </a:lvl7pPr>
            <a:lvl8pPr marL="2797150" indent="0">
              <a:buNone/>
              <a:defRPr sz="1398">
                <a:solidFill>
                  <a:schemeClr val="tx1">
                    <a:tint val="75000"/>
                  </a:schemeClr>
                </a:solidFill>
              </a:defRPr>
            </a:lvl8pPr>
            <a:lvl9pPr marL="3196742" indent="0">
              <a:buNone/>
              <a:defRPr sz="1398">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C3C2A65-A7BA-130C-D254-770485698225}"/>
              </a:ext>
            </a:extLst>
          </p:cNvPr>
          <p:cNvSpPr>
            <a:spLocks noGrp="1"/>
          </p:cNvSpPr>
          <p:nvPr>
            <p:ph type="dt" sz="half" idx="10"/>
          </p:nvPr>
        </p:nvSpPr>
        <p:spPr>
          <a:xfrm>
            <a:off x="732552" y="6356351"/>
            <a:ext cx="2397443" cy="365125"/>
          </a:xfrm>
          <a:prstGeom prst="rect">
            <a:avLst/>
          </a:prstGeom>
        </p:spPr>
        <p:txBody>
          <a:bodyPr/>
          <a:lstStyle/>
          <a:p>
            <a:fld id="{B0A9964C-65C9-CC45-8A2B-7DB8DB38937E}" type="datetime1">
              <a:rPr lang="it-IT" smtClean="0"/>
              <a:t>13/10/22</a:t>
            </a:fld>
            <a:endParaRPr lang="it-IT"/>
          </a:p>
        </p:txBody>
      </p:sp>
      <p:sp>
        <p:nvSpPr>
          <p:cNvPr id="5" name="Segnaposto piè di pagina 4">
            <a:extLst>
              <a:ext uri="{FF2B5EF4-FFF2-40B4-BE49-F238E27FC236}">
                <a16:creationId xmlns:a16="http://schemas.microsoft.com/office/drawing/2014/main" id="{021B056F-5F87-5BF9-2B3F-425646FDCB66}"/>
              </a:ext>
            </a:extLst>
          </p:cNvPr>
          <p:cNvSpPr>
            <a:spLocks noGrp="1"/>
          </p:cNvSpPr>
          <p:nvPr>
            <p:ph type="ftr" sz="quarter" idx="11"/>
          </p:nvPr>
        </p:nvSpPr>
        <p:spPr>
          <a:xfrm>
            <a:off x="3529568" y="6356351"/>
            <a:ext cx="3596164"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4B88FF20-6751-2D55-ECB7-9CF94B4972F4}"/>
              </a:ext>
            </a:extLst>
          </p:cNvPr>
          <p:cNvSpPr>
            <a:spLocks noGrp="1"/>
          </p:cNvSpPr>
          <p:nvPr>
            <p:ph type="sldNum" sz="quarter" idx="12"/>
          </p:nvPr>
        </p:nvSpPr>
        <p:spPr>
          <a:xfrm>
            <a:off x="7525305" y="6356351"/>
            <a:ext cx="2397443" cy="365125"/>
          </a:xfrm>
          <a:prstGeom prst="rect">
            <a:avLst/>
          </a:prstGeom>
        </p:spPr>
        <p:txBody>
          <a:bodyPr/>
          <a:lstStyle/>
          <a:p>
            <a:fld id="{23EDA215-3D64-4CD0-AEED-F962FA26E825}" type="slidenum">
              <a:rPr lang="it-IT" smtClean="0"/>
              <a:t>‹N›</a:t>
            </a:fld>
            <a:endParaRPr lang="it-IT"/>
          </a:p>
        </p:txBody>
      </p:sp>
    </p:spTree>
    <p:extLst>
      <p:ext uri="{BB962C8B-B14F-4D97-AF65-F5344CB8AC3E}">
        <p14:creationId xmlns:p14="http://schemas.microsoft.com/office/powerpoint/2010/main" val="122471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107F03-DCF4-1C5E-C01C-8DC9CA75DB1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BEAEFD6-8663-23B1-9F8C-0C8A5B9E3A39}"/>
              </a:ext>
            </a:extLst>
          </p:cNvPr>
          <p:cNvSpPr>
            <a:spLocks noGrp="1"/>
          </p:cNvSpPr>
          <p:nvPr>
            <p:ph sz="half" idx="1"/>
          </p:nvPr>
        </p:nvSpPr>
        <p:spPr>
          <a:xfrm>
            <a:off x="732552" y="1825625"/>
            <a:ext cx="4528503"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2F426C7-B7A6-05EF-0F24-811D2EC53EA6}"/>
              </a:ext>
            </a:extLst>
          </p:cNvPr>
          <p:cNvSpPr>
            <a:spLocks noGrp="1"/>
          </p:cNvSpPr>
          <p:nvPr>
            <p:ph sz="half" idx="2"/>
          </p:nvPr>
        </p:nvSpPr>
        <p:spPr>
          <a:xfrm>
            <a:off x="5394245" y="1825625"/>
            <a:ext cx="4528503"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FE5789D-8A0D-1996-356C-65B7BC8A26B8}"/>
              </a:ext>
            </a:extLst>
          </p:cNvPr>
          <p:cNvSpPr>
            <a:spLocks noGrp="1"/>
          </p:cNvSpPr>
          <p:nvPr>
            <p:ph type="dt" sz="half" idx="10"/>
          </p:nvPr>
        </p:nvSpPr>
        <p:spPr>
          <a:xfrm>
            <a:off x="732552" y="6356351"/>
            <a:ext cx="2397443" cy="365125"/>
          </a:xfrm>
          <a:prstGeom prst="rect">
            <a:avLst/>
          </a:prstGeom>
        </p:spPr>
        <p:txBody>
          <a:bodyPr/>
          <a:lstStyle/>
          <a:p>
            <a:fld id="{7484D8BC-37FC-A14D-8D13-6B953A604BEC}" type="datetime1">
              <a:rPr lang="it-IT" smtClean="0"/>
              <a:t>13/10/22</a:t>
            </a:fld>
            <a:endParaRPr lang="it-IT"/>
          </a:p>
        </p:txBody>
      </p:sp>
      <p:sp>
        <p:nvSpPr>
          <p:cNvPr id="6" name="Segnaposto piè di pagina 5">
            <a:extLst>
              <a:ext uri="{FF2B5EF4-FFF2-40B4-BE49-F238E27FC236}">
                <a16:creationId xmlns:a16="http://schemas.microsoft.com/office/drawing/2014/main" id="{168ABC0B-5059-8E67-E8D4-687ABFFB12E4}"/>
              </a:ext>
            </a:extLst>
          </p:cNvPr>
          <p:cNvSpPr>
            <a:spLocks noGrp="1"/>
          </p:cNvSpPr>
          <p:nvPr>
            <p:ph type="ftr" sz="quarter" idx="11"/>
          </p:nvPr>
        </p:nvSpPr>
        <p:spPr>
          <a:xfrm>
            <a:off x="3529568" y="6356351"/>
            <a:ext cx="3596164"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73BF8E8C-818C-E08F-DC68-36DA51638FFA}"/>
              </a:ext>
            </a:extLst>
          </p:cNvPr>
          <p:cNvSpPr>
            <a:spLocks noGrp="1"/>
          </p:cNvSpPr>
          <p:nvPr>
            <p:ph type="sldNum" sz="quarter" idx="12"/>
          </p:nvPr>
        </p:nvSpPr>
        <p:spPr>
          <a:xfrm>
            <a:off x="7525305" y="6356351"/>
            <a:ext cx="2397443" cy="365125"/>
          </a:xfrm>
          <a:prstGeom prst="rect">
            <a:avLst/>
          </a:prstGeom>
        </p:spPr>
        <p:txBody>
          <a:bodyPr/>
          <a:lstStyle/>
          <a:p>
            <a:fld id="{23EDA215-3D64-4CD0-AEED-F962FA26E825}" type="slidenum">
              <a:rPr lang="it-IT" smtClean="0"/>
              <a:t>‹N›</a:t>
            </a:fld>
            <a:endParaRPr lang="it-IT"/>
          </a:p>
        </p:txBody>
      </p:sp>
    </p:spTree>
    <p:extLst>
      <p:ext uri="{BB962C8B-B14F-4D97-AF65-F5344CB8AC3E}">
        <p14:creationId xmlns:p14="http://schemas.microsoft.com/office/powerpoint/2010/main" val="337058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E4D5C-A7F4-5286-A678-0BDE2D1D8FF8}"/>
              </a:ext>
            </a:extLst>
          </p:cNvPr>
          <p:cNvSpPr>
            <a:spLocks noGrp="1"/>
          </p:cNvSpPr>
          <p:nvPr>
            <p:ph type="title"/>
          </p:nvPr>
        </p:nvSpPr>
        <p:spPr>
          <a:xfrm>
            <a:off x="733940" y="365126"/>
            <a:ext cx="9190196"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DF91801-C3A2-0B8A-5581-3BA6279D7189}"/>
              </a:ext>
            </a:extLst>
          </p:cNvPr>
          <p:cNvSpPr>
            <a:spLocks noGrp="1"/>
          </p:cNvSpPr>
          <p:nvPr>
            <p:ph type="body" idx="1"/>
          </p:nvPr>
        </p:nvSpPr>
        <p:spPr>
          <a:xfrm>
            <a:off x="733940" y="1681163"/>
            <a:ext cx="4507691" cy="823912"/>
          </a:xfrm>
        </p:spPr>
        <p:txBody>
          <a:bodyPr anchor="b"/>
          <a:lstStyle>
            <a:lvl1pPr marL="0" indent="0">
              <a:buNone/>
              <a:defRPr sz="2098" b="1"/>
            </a:lvl1pPr>
            <a:lvl2pPr marL="399593" indent="0">
              <a:buNone/>
              <a:defRPr sz="1748" b="1"/>
            </a:lvl2pPr>
            <a:lvl3pPr marL="799186" indent="0">
              <a:buNone/>
              <a:defRPr sz="1573" b="1"/>
            </a:lvl3pPr>
            <a:lvl4pPr marL="1198778" indent="0">
              <a:buNone/>
              <a:defRPr sz="1398" b="1"/>
            </a:lvl4pPr>
            <a:lvl5pPr marL="1598371" indent="0">
              <a:buNone/>
              <a:defRPr sz="1398" b="1"/>
            </a:lvl5pPr>
            <a:lvl6pPr marL="1997964" indent="0">
              <a:buNone/>
              <a:defRPr sz="1398" b="1"/>
            </a:lvl6pPr>
            <a:lvl7pPr marL="2397557" indent="0">
              <a:buNone/>
              <a:defRPr sz="1398" b="1"/>
            </a:lvl7pPr>
            <a:lvl8pPr marL="2797150" indent="0">
              <a:buNone/>
              <a:defRPr sz="1398" b="1"/>
            </a:lvl8pPr>
            <a:lvl9pPr marL="3196742" indent="0">
              <a:buNone/>
              <a:defRPr sz="1398"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71E809E-AD02-04CA-B8C9-6330246A7EAC}"/>
              </a:ext>
            </a:extLst>
          </p:cNvPr>
          <p:cNvSpPr>
            <a:spLocks noGrp="1"/>
          </p:cNvSpPr>
          <p:nvPr>
            <p:ph sz="half" idx="2"/>
          </p:nvPr>
        </p:nvSpPr>
        <p:spPr>
          <a:xfrm>
            <a:off x="733940" y="2505075"/>
            <a:ext cx="45076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A4C7169-0EDA-D3F0-83EC-04B65FB8B52F}"/>
              </a:ext>
            </a:extLst>
          </p:cNvPr>
          <p:cNvSpPr>
            <a:spLocks noGrp="1"/>
          </p:cNvSpPr>
          <p:nvPr>
            <p:ph type="body" sz="quarter" idx="3"/>
          </p:nvPr>
        </p:nvSpPr>
        <p:spPr>
          <a:xfrm>
            <a:off x="5394246" y="1681163"/>
            <a:ext cx="4529890" cy="823912"/>
          </a:xfrm>
        </p:spPr>
        <p:txBody>
          <a:bodyPr anchor="b"/>
          <a:lstStyle>
            <a:lvl1pPr marL="0" indent="0">
              <a:buNone/>
              <a:defRPr sz="2098" b="1"/>
            </a:lvl1pPr>
            <a:lvl2pPr marL="399593" indent="0">
              <a:buNone/>
              <a:defRPr sz="1748" b="1"/>
            </a:lvl2pPr>
            <a:lvl3pPr marL="799186" indent="0">
              <a:buNone/>
              <a:defRPr sz="1573" b="1"/>
            </a:lvl3pPr>
            <a:lvl4pPr marL="1198778" indent="0">
              <a:buNone/>
              <a:defRPr sz="1398" b="1"/>
            </a:lvl4pPr>
            <a:lvl5pPr marL="1598371" indent="0">
              <a:buNone/>
              <a:defRPr sz="1398" b="1"/>
            </a:lvl5pPr>
            <a:lvl6pPr marL="1997964" indent="0">
              <a:buNone/>
              <a:defRPr sz="1398" b="1"/>
            </a:lvl6pPr>
            <a:lvl7pPr marL="2397557" indent="0">
              <a:buNone/>
              <a:defRPr sz="1398" b="1"/>
            </a:lvl7pPr>
            <a:lvl8pPr marL="2797150" indent="0">
              <a:buNone/>
              <a:defRPr sz="1398" b="1"/>
            </a:lvl8pPr>
            <a:lvl9pPr marL="3196742" indent="0">
              <a:buNone/>
              <a:defRPr sz="1398"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933AEB0-D863-5C7F-2FF1-8C03B1E81B4D}"/>
              </a:ext>
            </a:extLst>
          </p:cNvPr>
          <p:cNvSpPr>
            <a:spLocks noGrp="1"/>
          </p:cNvSpPr>
          <p:nvPr>
            <p:ph sz="quarter" idx="4"/>
          </p:nvPr>
        </p:nvSpPr>
        <p:spPr>
          <a:xfrm>
            <a:off x="5394246" y="2505075"/>
            <a:ext cx="452989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E4B5C66-0963-5887-84D4-455B1987AB0E}"/>
              </a:ext>
            </a:extLst>
          </p:cNvPr>
          <p:cNvSpPr>
            <a:spLocks noGrp="1"/>
          </p:cNvSpPr>
          <p:nvPr>
            <p:ph type="dt" sz="half" idx="10"/>
          </p:nvPr>
        </p:nvSpPr>
        <p:spPr>
          <a:xfrm>
            <a:off x="732552" y="6356351"/>
            <a:ext cx="2397443" cy="365125"/>
          </a:xfrm>
          <a:prstGeom prst="rect">
            <a:avLst/>
          </a:prstGeom>
        </p:spPr>
        <p:txBody>
          <a:bodyPr/>
          <a:lstStyle/>
          <a:p>
            <a:fld id="{A4CEC2EC-9DC2-8044-9336-6776874CE0B5}" type="datetime1">
              <a:rPr lang="it-IT" smtClean="0"/>
              <a:t>13/10/22</a:t>
            </a:fld>
            <a:endParaRPr lang="it-IT"/>
          </a:p>
        </p:txBody>
      </p:sp>
      <p:sp>
        <p:nvSpPr>
          <p:cNvPr id="8" name="Segnaposto piè di pagina 7">
            <a:extLst>
              <a:ext uri="{FF2B5EF4-FFF2-40B4-BE49-F238E27FC236}">
                <a16:creationId xmlns:a16="http://schemas.microsoft.com/office/drawing/2014/main" id="{CFB080FF-1310-B520-56C8-7CFCAFD1A3B0}"/>
              </a:ext>
            </a:extLst>
          </p:cNvPr>
          <p:cNvSpPr>
            <a:spLocks noGrp="1"/>
          </p:cNvSpPr>
          <p:nvPr>
            <p:ph type="ftr" sz="quarter" idx="11"/>
          </p:nvPr>
        </p:nvSpPr>
        <p:spPr>
          <a:xfrm>
            <a:off x="3529568" y="6356351"/>
            <a:ext cx="3596164"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1BB857A7-B07B-D5A5-BEC8-E99C47362C63}"/>
              </a:ext>
            </a:extLst>
          </p:cNvPr>
          <p:cNvSpPr>
            <a:spLocks noGrp="1"/>
          </p:cNvSpPr>
          <p:nvPr>
            <p:ph type="sldNum" sz="quarter" idx="12"/>
          </p:nvPr>
        </p:nvSpPr>
        <p:spPr>
          <a:xfrm>
            <a:off x="7525305" y="6356351"/>
            <a:ext cx="2397443" cy="365125"/>
          </a:xfrm>
          <a:prstGeom prst="rect">
            <a:avLst/>
          </a:prstGeom>
        </p:spPr>
        <p:txBody>
          <a:bodyPr/>
          <a:lstStyle/>
          <a:p>
            <a:fld id="{23EDA215-3D64-4CD0-AEED-F962FA26E825}" type="slidenum">
              <a:rPr lang="it-IT" smtClean="0"/>
              <a:t>‹N›</a:t>
            </a:fld>
            <a:endParaRPr lang="it-IT"/>
          </a:p>
        </p:txBody>
      </p:sp>
    </p:spTree>
    <p:extLst>
      <p:ext uri="{BB962C8B-B14F-4D97-AF65-F5344CB8AC3E}">
        <p14:creationId xmlns:p14="http://schemas.microsoft.com/office/powerpoint/2010/main" val="200802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41EFE2-1916-BD43-CFD5-A00E24B9B13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7BF3B94-C99B-4518-80A6-F46B609632BA}"/>
              </a:ext>
            </a:extLst>
          </p:cNvPr>
          <p:cNvSpPr>
            <a:spLocks noGrp="1"/>
          </p:cNvSpPr>
          <p:nvPr>
            <p:ph type="dt" sz="half" idx="10"/>
          </p:nvPr>
        </p:nvSpPr>
        <p:spPr>
          <a:xfrm>
            <a:off x="732552" y="6356351"/>
            <a:ext cx="2397443" cy="365125"/>
          </a:xfrm>
          <a:prstGeom prst="rect">
            <a:avLst/>
          </a:prstGeom>
        </p:spPr>
        <p:txBody>
          <a:bodyPr/>
          <a:lstStyle/>
          <a:p>
            <a:fld id="{9A58E505-C6FD-CA4C-870F-F3D3DC91114D}" type="datetime1">
              <a:rPr lang="it-IT" smtClean="0"/>
              <a:t>13/10/22</a:t>
            </a:fld>
            <a:endParaRPr lang="it-IT"/>
          </a:p>
        </p:txBody>
      </p:sp>
      <p:sp>
        <p:nvSpPr>
          <p:cNvPr id="4" name="Segnaposto piè di pagina 3">
            <a:extLst>
              <a:ext uri="{FF2B5EF4-FFF2-40B4-BE49-F238E27FC236}">
                <a16:creationId xmlns:a16="http://schemas.microsoft.com/office/drawing/2014/main" id="{B3D6A272-8693-9C26-2760-E64FB7FB1A9C}"/>
              </a:ext>
            </a:extLst>
          </p:cNvPr>
          <p:cNvSpPr>
            <a:spLocks noGrp="1"/>
          </p:cNvSpPr>
          <p:nvPr>
            <p:ph type="ftr" sz="quarter" idx="11"/>
          </p:nvPr>
        </p:nvSpPr>
        <p:spPr>
          <a:xfrm>
            <a:off x="3529568" y="6356351"/>
            <a:ext cx="3596164"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E3B28DE-ED9C-AC18-AC5B-A66F10B02321}"/>
              </a:ext>
            </a:extLst>
          </p:cNvPr>
          <p:cNvSpPr>
            <a:spLocks noGrp="1"/>
          </p:cNvSpPr>
          <p:nvPr>
            <p:ph type="sldNum" sz="quarter" idx="12"/>
          </p:nvPr>
        </p:nvSpPr>
        <p:spPr>
          <a:xfrm>
            <a:off x="7525305" y="6356351"/>
            <a:ext cx="2397443" cy="365125"/>
          </a:xfrm>
          <a:prstGeom prst="rect">
            <a:avLst/>
          </a:prstGeom>
        </p:spPr>
        <p:txBody>
          <a:bodyPr/>
          <a:lstStyle/>
          <a:p>
            <a:fld id="{23EDA215-3D64-4CD0-AEED-F962FA26E825}" type="slidenum">
              <a:rPr lang="it-IT" smtClean="0"/>
              <a:t>‹N›</a:t>
            </a:fld>
            <a:endParaRPr lang="it-IT"/>
          </a:p>
        </p:txBody>
      </p:sp>
    </p:spTree>
    <p:extLst>
      <p:ext uri="{BB962C8B-B14F-4D97-AF65-F5344CB8AC3E}">
        <p14:creationId xmlns:p14="http://schemas.microsoft.com/office/powerpoint/2010/main" val="277291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3D15B38-EE17-D189-E044-CEB3E25CDB38}"/>
              </a:ext>
            </a:extLst>
          </p:cNvPr>
          <p:cNvSpPr>
            <a:spLocks noGrp="1"/>
          </p:cNvSpPr>
          <p:nvPr>
            <p:ph type="dt" sz="half" idx="10"/>
          </p:nvPr>
        </p:nvSpPr>
        <p:spPr>
          <a:xfrm>
            <a:off x="732552" y="6356351"/>
            <a:ext cx="2397443" cy="365125"/>
          </a:xfrm>
          <a:prstGeom prst="rect">
            <a:avLst/>
          </a:prstGeom>
        </p:spPr>
        <p:txBody>
          <a:bodyPr/>
          <a:lstStyle/>
          <a:p>
            <a:fld id="{E301BB7E-C509-5345-9560-8CA5A5F8B940}" type="datetime1">
              <a:rPr lang="it-IT" smtClean="0"/>
              <a:t>13/10/22</a:t>
            </a:fld>
            <a:endParaRPr lang="it-IT"/>
          </a:p>
        </p:txBody>
      </p:sp>
      <p:sp>
        <p:nvSpPr>
          <p:cNvPr id="3" name="Segnaposto piè di pagina 2">
            <a:extLst>
              <a:ext uri="{FF2B5EF4-FFF2-40B4-BE49-F238E27FC236}">
                <a16:creationId xmlns:a16="http://schemas.microsoft.com/office/drawing/2014/main" id="{70EA5BF9-4A84-445E-D1F1-2CFC53CD8208}"/>
              </a:ext>
            </a:extLst>
          </p:cNvPr>
          <p:cNvSpPr>
            <a:spLocks noGrp="1"/>
          </p:cNvSpPr>
          <p:nvPr>
            <p:ph type="ftr" sz="quarter" idx="11"/>
          </p:nvPr>
        </p:nvSpPr>
        <p:spPr>
          <a:xfrm>
            <a:off x="3529568" y="6356351"/>
            <a:ext cx="3596164"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847E1059-0D5C-6B6B-85D9-A09BFA7E89F7}"/>
              </a:ext>
            </a:extLst>
          </p:cNvPr>
          <p:cNvSpPr>
            <a:spLocks noGrp="1"/>
          </p:cNvSpPr>
          <p:nvPr>
            <p:ph type="sldNum" sz="quarter" idx="12"/>
          </p:nvPr>
        </p:nvSpPr>
        <p:spPr>
          <a:xfrm>
            <a:off x="7525305" y="6356351"/>
            <a:ext cx="2397443" cy="365125"/>
          </a:xfrm>
          <a:prstGeom prst="rect">
            <a:avLst/>
          </a:prstGeom>
        </p:spPr>
        <p:txBody>
          <a:bodyPr/>
          <a:lstStyle/>
          <a:p>
            <a:fld id="{23EDA215-3D64-4CD0-AEED-F962FA26E825}" type="slidenum">
              <a:rPr lang="it-IT" smtClean="0"/>
              <a:t>‹N›</a:t>
            </a:fld>
            <a:endParaRPr lang="it-IT"/>
          </a:p>
        </p:txBody>
      </p:sp>
    </p:spTree>
    <p:extLst>
      <p:ext uri="{BB962C8B-B14F-4D97-AF65-F5344CB8AC3E}">
        <p14:creationId xmlns:p14="http://schemas.microsoft.com/office/powerpoint/2010/main" val="130880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C096F4-1F72-AA5B-F141-97D51F21157A}"/>
              </a:ext>
            </a:extLst>
          </p:cNvPr>
          <p:cNvSpPr>
            <a:spLocks noGrp="1"/>
          </p:cNvSpPr>
          <p:nvPr>
            <p:ph type="title"/>
          </p:nvPr>
        </p:nvSpPr>
        <p:spPr>
          <a:xfrm>
            <a:off x="733940" y="457200"/>
            <a:ext cx="3436611" cy="1600200"/>
          </a:xfrm>
        </p:spPr>
        <p:txBody>
          <a:bodyPr anchor="b"/>
          <a:lstStyle>
            <a:lvl1pPr>
              <a:defRPr sz="2797"/>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303736-811E-D7B0-8D7B-517E962DFD79}"/>
              </a:ext>
            </a:extLst>
          </p:cNvPr>
          <p:cNvSpPr>
            <a:spLocks noGrp="1"/>
          </p:cNvSpPr>
          <p:nvPr>
            <p:ph idx="1"/>
          </p:nvPr>
        </p:nvSpPr>
        <p:spPr>
          <a:xfrm>
            <a:off x="4529890" y="987426"/>
            <a:ext cx="5394246" cy="4873625"/>
          </a:xfrm>
        </p:spPr>
        <p:txBody>
          <a:bodyPr/>
          <a:lstStyle>
            <a:lvl1pPr>
              <a:defRPr sz="2797"/>
            </a:lvl1pPr>
            <a:lvl2pPr>
              <a:defRPr sz="2447"/>
            </a:lvl2pPr>
            <a:lvl3pPr>
              <a:defRPr sz="2098"/>
            </a:lvl3pPr>
            <a:lvl4pPr>
              <a:defRPr sz="1748"/>
            </a:lvl4pPr>
            <a:lvl5pPr>
              <a:defRPr sz="1748"/>
            </a:lvl5pPr>
            <a:lvl6pPr>
              <a:defRPr sz="1748"/>
            </a:lvl6pPr>
            <a:lvl7pPr>
              <a:defRPr sz="1748"/>
            </a:lvl7pPr>
            <a:lvl8pPr>
              <a:defRPr sz="1748"/>
            </a:lvl8pPr>
            <a:lvl9pPr>
              <a:defRPr sz="1748"/>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9671183-9D9A-BE3A-A8DA-4A9D9A877824}"/>
              </a:ext>
            </a:extLst>
          </p:cNvPr>
          <p:cNvSpPr>
            <a:spLocks noGrp="1"/>
          </p:cNvSpPr>
          <p:nvPr>
            <p:ph type="body" sz="half" idx="2"/>
          </p:nvPr>
        </p:nvSpPr>
        <p:spPr>
          <a:xfrm>
            <a:off x="733940" y="2057400"/>
            <a:ext cx="3436611" cy="3811588"/>
          </a:xfrm>
        </p:spPr>
        <p:txBody>
          <a:bodyPr/>
          <a:lstStyle>
            <a:lvl1pPr marL="0" indent="0">
              <a:buNone/>
              <a:defRPr sz="1398"/>
            </a:lvl1pPr>
            <a:lvl2pPr marL="399593" indent="0">
              <a:buNone/>
              <a:defRPr sz="1224"/>
            </a:lvl2pPr>
            <a:lvl3pPr marL="799186" indent="0">
              <a:buNone/>
              <a:defRPr sz="1049"/>
            </a:lvl3pPr>
            <a:lvl4pPr marL="1198778" indent="0">
              <a:buNone/>
              <a:defRPr sz="874"/>
            </a:lvl4pPr>
            <a:lvl5pPr marL="1598371" indent="0">
              <a:buNone/>
              <a:defRPr sz="874"/>
            </a:lvl5pPr>
            <a:lvl6pPr marL="1997964" indent="0">
              <a:buNone/>
              <a:defRPr sz="874"/>
            </a:lvl6pPr>
            <a:lvl7pPr marL="2397557" indent="0">
              <a:buNone/>
              <a:defRPr sz="874"/>
            </a:lvl7pPr>
            <a:lvl8pPr marL="2797150" indent="0">
              <a:buNone/>
              <a:defRPr sz="874"/>
            </a:lvl8pPr>
            <a:lvl9pPr marL="3196742" indent="0">
              <a:buNone/>
              <a:defRPr sz="874"/>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914DF00-BC05-EFD9-F1B2-50D463E6141E}"/>
              </a:ext>
            </a:extLst>
          </p:cNvPr>
          <p:cNvSpPr>
            <a:spLocks noGrp="1"/>
          </p:cNvSpPr>
          <p:nvPr>
            <p:ph type="dt" sz="half" idx="10"/>
          </p:nvPr>
        </p:nvSpPr>
        <p:spPr>
          <a:xfrm>
            <a:off x="732552" y="6356351"/>
            <a:ext cx="2397443" cy="365125"/>
          </a:xfrm>
          <a:prstGeom prst="rect">
            <a:avLst/>
          </a:prstGeom>
        </p:spPr>
        <p:txBody>
          <a:bodyPr/>
          <a:lstStyle/>
          <a:p>
            <a:fld id="{669F243A-C5D7-5A41-96AE-55DC86731732}" type="datetime1">
              <a:rPr lang="it-IT" smtClean="0"/>
              <a:t>13/10/22</a:t>
            </a:fld>
            <a:endParaRPr lang="it-IT"/>
          </a:p>
        </p:txBody>
      </p:sp>
      <p:sp>
        <p:nvSpPr>
          <p:cNvPr id="6" name="Segnaposto piè di pagina 5">
            <a:extLst>
              <a:ext uri="{FF2B5EF4-FFF2-40B4-BE49-F238E27FC236}">
                <a16:creationId xmlns:a16="http://schemas.microsoft.com/office/drawing/2014/main" id="{CDDA760E-ABF2-C1C0-A32C-0E0F3A884732}"/>
              </a:ext>
            </a:extLst>
          </p:cNvPr>
          <p:cNvSpPr>
            <a:spLocks noGrp="1"/>
          </p:cNvSpPr>
          <p:nvPr>
            <p:ph type="ftr" sz="quarter" idx="11"/>
          </p:nvPr>
        </p:nvSpPr>
        <p:spPr>
          <a:xfrm>
            <a:off x="3529568" y="6356351"/>
            <a:ext cx="3596164"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DF1D9EEF-3999-3147-1E5B-74A43C1047B1}"/>
              </a:ext>
            </a:extLst>
          </p:cNvPr>
          <p:cNvSpPr>
            <a:spLocks noGrp="1"/>
          </p:cNvSpPr>
          <p:nvPr>
            <p:ph type="sldNum" sz="quarter" idx="12"/>
          </p:nvPr>
        </p:nvSpPr>
        <p:spPr>
          <a:xfrm>
            <a:off x="7525305" y="6356351"/>
            <a:ext cx="2397443" cy="365125"/>
          </a:xfrm>
          <a:prstGeom prst="rect">
            <a:avLst/>
          </a:prstGeom>
        </p:spPr>
        <p:txBody>
          <a:bodyPr/>
          <a:lstStyle/>
          <a:p>
            <a:fld id="{23EDA215-3D64-4CD0-AEED-F962FA26E825}" type="slidenum">
              <a:rPr lang="it-IT" smtClean="0"/>
              <a:t>‹N›</a:t>
            </a:fld>
            <a:endParaRPr lang="it-IT"/>
          </a:p>
        </p:txBody>
      </p:sp>
    </p:spTree>
    <p:extLst>
      <p:ext uri="{BB962C8B-B14F-4D97-AF65-F5344CB8AC3E}">
        <p14:creationId xmlns:p14="http://schemas.microsoft.com/office/powerpoint/2010/main" val="314247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582E70-6322-900E-8EB4-2EA57AAD95BC}"/>
              </a:ext>
            </a:extLst>
          </p:cNvPr>
          <p:cNvSpPr>
            <a:spLocks noGrp="1"/>
          </p:cNvSpPr>
          <p:nvPr>
            <p:ph type="title"/>
          </p:nvPr>
        </p:nvSpPr>
        <p:spPr>
          <a:xfrm>
            <a:off x="733940" y="457200"/>
            <a:ext cx="3436611" cy="1600200"/>
          </a:xfrm>
        </p:spPr>
        <p:txBody>
          <a:bodyPr anchor="b"/>
          <a:lstStyle>
            <a:lvl1pPr>
              <a:defRPr sz="2797"/>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B720495-D158-7F81-3C4A-E443F3423CC2}"/>
              </a:ext>
            </a:extLst>
          </p:cNvPr>
          <p:cNvSpPr>
            <a:spLocks noGrp="1"/>
          </p:cNvSpPr>
          <p:nvPr>
            <p:ph type="pic" idx="1"/>
          </p:nvPr>
        </p:nvSpPr>
        <p:spPr>
          <a:xfrm>
            <a:off x="4529890" y="987426"/>
            <a:ext cx="5394246" cy="4873625"/>
          </a:xfrm>
        </p:spPr>
        <p:txBody>
          <a:bodyPr/>
          <a:lstStyle>
            <a:lvl1pPr marL="0" indent="0">
              <a:buNone/>
              <a:defRPr sz="2797"/>
            </a:lvl1pPr>
            <a:lvl2pPr marL="399593" indent="0">
              <a:buNone/>
              <a:defRPr sz="2447"/>
            </a:lvl2pPr>
            <a:lvl3pPr marL="799186" indent="0">
              <a:buNone/>
              <a:defRPr sz="2098"/>
            </a:lvl3pPr>
            <a:lvl4pPr marL="1198778" indent="0">
              <a:buNone/>
              <a:defRPr sz="1748"/>
            </a:lvl4pPr>
            <a:lvl5pPr marL="1598371" indent="0">
              <a:buNone/>
              <a:defRPr sz="1748"/>
            </a:lvl5pPr>
            <a:lvl6pPr marL="1997964" indent="0">
              <a:buNone/>
              <a:defRPr sz="1748"/>
            </a:lvl6pPr>
            <a:lvl7pPr marL="2397557" indent="0">
              <a:buNone/>
              <a:defRPr sz="1748"/>
            </a:lvl7pPr>
            <a:lvl8pPr marL="2797150" indent="0">
              <a:buNone/>
              <a:defRPr sz="1748"/>
            </a:lvl8pPr>
            <a:lvl9pPr marL="3196742" indent="0">
              <a:buNone/>
              <a:defRPr sz="1748"/>
            </a:lvl9pPr>
          </a:lstStyle>
          <a:p>
            <a:endParaRPr lang="it-IT"/>
          </a:p>
        </p:txBody>
      </p:sp>
      <p:sp>
        <p:nvSpPr>
          <p:cNvPr id="4" name="Segnaposto testo 3">
            <a:extLst>
              <a:ext uri="{FF2B5EF4-FFF2-40B4-BE49-F238E27FC236}">
                <a16:creationId xmlns:a16="http://schemas.microsoft.com/office/drawing/2014/main" id="{88FCEB70-EB2A-E7B8-0F93-061DD0AF560F}"/>
              </a:ext>
            </a:extLst>
          </p:cNvPr>
          <p:cNvSpPr>
            <a:spLocks noGrp="1"/>
          </p:cNvSpPr>
          <p:nvPr>
            <p:ph type="body" sz="half" idx="2"/>
          </p:nvPr>
        </p:nvSpPr>
        <p:spPr>
          <a:xfrm>
            <a:off x="733940" y="2057400"/>
            <a:ext cx="3436611" cy="3811588"/>
          </a:xfrm>
        </p:spPr>
        <p:txBody>
          <a:bodyPr/>
          <a:lstStyle>
            <a:lvl1pPr marL="0" indent="0">
              <a:buNone/>
              <a:defRPr sz="1398"/>
            </a:lvl1pPr>
            <a:lvl2pPr marL="399593" indent="0">
              <a:buNone/>
              <a:defRPr sz="1224"/>
            </a:lvl2pPr>
            <a:lvl3pPr marL="799186" indent="0">
              <a:buNone/>
              <a:defRPr sz="1049"/>
            </a:lvl3pPr>
            <a:lvl4pPr marL="1198778" indent="0">
              <a:buNone/>
              <a:defRPr sz="874"/>
            </a:lvl4pPr>
            <a:lvl5pPr marL="1598371" indent="0">
              <a:buNone/>
              <a:defRPr sz="874"/>
            </a:lvl5pPr>
            <a:lvl6pPr marL="1997964" indent="0">
              <a:buNone/>
              <a:defRPr sz="874"/>
            </a:lvl6pPr>
            <a:lvl7pPr marL="2397557" indent="0">
              <a:buNone/>
              <a:defRPr sz="874"/>
            </a:lvl7pPr>
            <a:lvl8pPr marL="2797150" indent="0">
              <a:buNone/>
              <a:defRPr sz="874"/>
            </a:lvl8pPr>
            <a:lvl9pPr marL="3196742" indent="0">
              <a:buNone/>
              <a:defRPr sz="874"/>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F25DF75-5203-4602-1ADA-81BBAB04A2D4}"/>
              </a:ext>
            </a:extLst>
          </p:cNvPr>
          <p:cNvSpPr>
            <a:spLocks noGrp="1"/>
          </p:cNvSpPr>
          <p:nvPr>
            <p:ph type="dt" sz="half" idx="10"/>
          </p:nvPr>
        </p:nvSpPr>
        <p:spPr>
          <a:xfrm>
            <a:off x="732552" y="6356351"/>
            <a:ext cx="2397443" cy="365125"/>
          </a:xfrm>
          <a:prstGeom prst="rect">
            <a:avLst/>
          </a:prstGeom>
        </p:spPr>
        <p:txBody>
          <a:bodyPr/>
          <a:lstStyle/>
          <a:p>
            <a:fld id="{97D81663-8C92-D54F-8FC9-F4FA8586FFCA}" type="datetime1">
              <a:rPr lang="it-IT" smtClean="0"/>
              <a:t>13/10/22</a:t>
            </a:fld>
            <a:endParaRPr lang="it-IT"/>
          </a:p>
        </p:txBody>
      </p:sp>
      <p:sp>
        <p:nvSpPr>
          <p:cNvPr id="6" name="Segnaposto piè di pagina 5">
            <a:extLst>
              <a:ext uri="{FF2B5EF4-FFF2-40B4-BE49-F238E27FC236}">
                <a16:creationId xmlns:a16="http://schemas.microsoft.com/office/drawing/2014/main" id="{6AA92C71-A002-1807-95C6-2BDE394BA4F2}"/>
              </a:ext>
            </a:extLst>
          </p:cNvPr>
          <p:cNvSpPr>
            <a:spLocks noGrp="1"/>
          </p:cNvSpPr>
          <p:nvPr>
            <p:ph type="ftr" sz="quarter" idx="11"/>
          </p:nvPr>
        </p:nvSpPr>
        <p:spPr>
          <a:xfrm>
            <a:off x="3529568" y="6356351"/>
            <a:ext cx="3596164"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CB65F323-915D-1BA3-847C-0EE4CBB74FC5}"/>
              </a:ext>
            </a:extLst>
          </p:cNvPr>
          <p:cNvSpPr>
            <a:spLocks noGrp="1"/>
          </p:cNvSpPr>
          <p:nvPr>
            <p:ph type="sldNum" sz="quarter" idx="12"/>
          </p:nvPr>
        </p:nvSpPr>
        <p:spPr>
          <a:xfrm>
            <a:off x="7525305" y="6356351"/>
            <a:ext cx="2397443" cy="365125"/>
          </a:xfrm>
          <a:prstGeom prst="rect">
            <a:avLst/>
          </a:prstGeom>
        </p:spPr>
        <p:txBody>
          <a:bodyPr/>
          <a:lstStyle/>
          <a:p>
            <a:fld id="{23EDA215-3D64-4CD0-AEED-F962FA26E825}" type="slidenum">
              <a:rPr lang="it-IT" smtClean="0"/>
              <a:t>‹N›</a:t>
            </a:fld>
            <a:endParaRPr lang="it-IT"/>
          </a:p>
        </p:txBody>
      </p:sp>
    </p:spTree>
    <p:extLst>
      <p:ext uri="{BB962C8B-B14F-4D97-AF65-F5344CB8AC3E}">
        <p14:creationId xmlns:p14="http://schemas.microsoft.com/office/powerpoint/2010/main" val="43630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B02F65E-A1F1-F00D-0A99-FFB51823CA05}"/>
              </a:ext>
            </a:extLst>
          </p:cNvPr>
          <p:cNvSpPr>
            <a:spLocks noGrp="1"/>
          </p:cNvSpPr>
          <p:nvPr>
            <p:ph type="title"/>
          </p:nvPr>
        </p:nvSpPr>
        <p:spPr>
          <a:xfrm>
            <a:off x="732552" y="365126"/>
            <a:ext cx="9190196"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B9BDF46-0BE5-8139-B6AB-D30F6D8BBB34}"/>
              </a:ext>
            </a:extLst>
          </p:cNvPr>
          <p:cNvSpPr>
            <a:spLocks noGrp="1"/>
          </p:cNvSpPr>
          <p:nvPr>
            <p:ph type="body" idx="1"/>
          </p:nvPr>
        </p:nvSpPr>
        <p:spPr>
          <a:xfrm>
            <a:off x="732552" y="1825625"/>
            <a:ext cx="9190196"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7" name="Immagine 6">
            <a:extLst>
              <a:ext uri="{FF2B5EF4-FFF2-40B4-BE49-F238E27FC236}">
                <a16:creationId xmlns:a16="http://schemas.microsoft.com/office/drawing/2014/main" id="{42DCE8D9-8175-B4B7-3384-DDB6FA7F707E}"/>
              </a:ext>
            </a:extLst>
          </p:cNvPr>
          <p:cNvPicPr>
            <a:picLocks noChangeAspect="1"/>
          </p:cNvPicPr>
          <p:nvPr userDrawn="1"/>
        </p:nvPicPr>
        <p:blipFill>
          <a:blip r:embed="rId15"/>
          <a:stretch>
            <a:fillRect/>
          </a:stretch>
        </p:blipFill>
        <p:spPr>
          <a:xfrm>
            <a:off x="0" y="5775455"/>
            <a:ext cx="10655300" cy="1099964"/>
          </a:xfrm>
          <a:prstGeom prst="rect">
            <a:avLst/>
          </a:prstGeom>
        </p:spPr>
      </p:pic>
      <p:sp>
        <p:nvSpPr>
          <p:cNvPr id="8" name="Rettangolo 7">
            <a:extLst>
              <a:ext uri="{FF2B5EF4-FFF2-40B4-BE49-F238E27FC236}">
                <a16:creationId xmlns:a16="http://schemas.microsoft.com/office/drawing/2014/main" id="{35991E74-0718-DF47-53F4-558BC20BA20C}"/>
              </a:ext>
            </a:extLst>
          </p:cNvPr>
          <p:cNvSpPr/>
          <p:nvPr userDrawn="1"/>
        </p:nvSpPr>
        <p:spPr>
          <a:xfrm>
            <a:off x="0" y="5775455"/>
            <a:ext cx="10655299" cy="1099964"/>
          </a:xfrm>
          <a:prstGeom prst="rect">
            <a:avLst/>
          </a:prstGeom>
          <a:gradFill>
            <a:gsLst>
              <a:gs pos="100000">
                <a:srgbClr val="59ADD1"/>
              </a:gs>
              <a:gs pos="57000">
                <a:schemeClr val="accent1">
                  <a:lumMod val="5000"/>
                  <a:lumOff val="95000"/>
                  <a:alpha val="36000"/>
                </a:schemeClr>
              </a:gs>
              <a:gs pos="100000">
                <a:srgbClr val="0281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23212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799186" rtl="0" eaLnBrk="1" latinLnBrk="0" hangingPunct="1">
        <a:lnSpc>
          <a:spcPct val="90000"/>
        </a:lnSpc>
        <a:spcBef>
          <a:spcPct val="0"/>
        </a:spcBef>
        <a:buNone/>
        <a:defRPr sz="3846" kern="1200">
          <a:solidFill>
            <a:schemeClr val="tx1"/>
          </a:solidFill>
          <a:latin typeface="+mj-lt"/>
          <a:ea typeface="+mj-ea"/>
          <a:cs typeface="+mj-cs"/>
        </a:defRPr>
      </a:lvl1pPr>
    </p:titleStyle>
    <p:bodyStyle>
      <a:lvl1pPr marL="199796" indent="-199796" algn="l" defTabSz="799186" rtl="0" eaLnBrk="1" latinLnBrk="0" hangingPunct="1">
        <a:lnSpc>
          <a:spcPct val="90000"/>
        </a:lnSpc>
        <a:spcBef>
          <a:spcPts val="874"/>
        </a:spcBef>
        <a:buFont typeface="Arial" panose="020B0604020202020204" pitchFamily="34" charset="0"/>
        <a:buChar char="•"/>
        <a:defRPr sz="2447" kern="1200">
          <a:solidFill>
            <a:schemeClr val="tx1"/>
          </a:solidFill>
          <a:latin typeface="+mn-lt"/>
          <a:ea typeface="+mn-ea"/>
          <a:cs typeface="+mn-cs"/>
        </a:defRPr>
      </a:lvl1pPr>
      <a:lvl2pPr marL="599389" indent="-199796" algn="l" defTabSz="799186" rtl="0" eaLnBrk="1" latinLnBrk="0" hangingPunct="1">
        <a:lnSpc>
          <a:spcPct val="90000"/>
        </a:lnSpc>
        <a:spcBef>
          <a:spcPts val="437"/>
        </a:spcBef>
        <a:buFont typeface="Arial" panose="020B0604020202020204" pitchFamily="34" charset="0"/>
        <a:buChar char="•"/>
        <a:defRPr sz="2098" kern="1200">
          <a:solidFill>
            <a:schemeClr val="tx1"/>
          </a:solidFill>
          <a:latin typeface="+mn-lt"/>
          <a:ea typeface="+mn-ea"/>
          <a:cs typeface="+mn-cs"/>
        </a:defRPr>
      </a:lvl2pPr>
      <a:lvl3pPr marL="998982" indent="-199796" algn="l" defTabSz="799186" rtl="0" eaLnBrk="1" latinLnBrk="0" hangingPunct="1">
        <a:lnSpc>
          <a:spcPct val="90000"/>
        </a:lnSpc>
        <a:spcBef>
          <a:spcPts val="437"/>
        </a:spcBef>
        <a:buFont typeface="Arial" panose="020B0604020202020204" pitchFamily="34" charset="0"/>
        <a:buChar char="•"/>
        <a:defRPr sz="1748" kern="1200">
          <a:solidFill>
            <a:schemeClr val="tx1"/>
          </a:solidFill>
          <a:latin typeface="+mn-lt"/>
          <a:ea typeface="+mn-ea"/>
          <a:cs typeface="+mn-cs"/>
        </a:defRPr>
      </a:lvl3pPr>
      <a:lvl4pPr marL="1398575"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4pPr>
      <a:lvl5pPr marL="1798168"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5pPr>
      <a:lvl6pPr marL="2197760"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6pPr>
      <a:lvl7pPr marL="2597353"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7pPr>
      <a:lvl8pPr marL="2996946"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8pPr>
      <a:lvl9pPr marL="3396539"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9pPr>
    </p:bodyStyle>
    <p:otherStyle>
      <a:defPPr>
        <a:defRPr lang="it-IT"/>
      </a:defPPr>
      <a:lvl1pPr marL="0" algn="l" defTabSz="799186" rtl="0" eaLnBrk="1" latinLnBrk="0" hangingPunct="1">
        <a:defRPr sz="1573" kern="1200">
          <a:solidFill>
            <a:schemeClr val="tx1"/>
          </a:solidFill>
          <a:latin typeface="+mn-lt"/>
          <a:ea typeface="+mn-ea"/>
          <a:cs typeface="+mn-cs"/>
        </a:defRPr>
      </a:lvl1pPr>
      <a:lvl2pPr marL="399593" algn="l" defTabSz="799186" rtl="0" eaLnBrk="1" latinLnBrk="0" hangingPunct="1">
        <a:defRPr sz="1573" kern="1200">
          <a:solidFill>
            <a:schemeClr val="tx1"/>
          </a:solidFill>
          <a:latin typeface="+mn-lt"/>
          <a:ea typeface="+mn-ea"/>
          <a:cs typeface="+mn-cs"/>
        </a:defRPr>
      </a:lvl2pPr>
      <a:lvl3pPr marL="799186" algn="l" defTabSz="799186" rtl="0" eaLnBrk="1" latinLnBrk="0" hangingPunct="1">
        <a:defRPr sz="1573" kern="1200">
          <a:solidFill>
            <a:schemeClr val="tx1"/>
          </a:solidFill>
          <a:latin typeface="+mn-lt"/>
          <a:ea typeface="+mn-ea"/>
          <a:cs typeface="+mn-cs"/>
        </a:defRPr>
      </a:lvl3pPr>
      <a:lvl4pPr marL="1198778" algn="l" defTabSz="799186" rtl="0" eaLnBrk="1" latinLnBrk="0" hangingPunct="1">
        <a:defRPr sz="1573" kern="1200">
          <a:solidFill>
            <a:schemeClr val="tx1"/>
          </a:solidFill>
          <a:latin typeface="+mn-lt"/>
          <a:ea typeface="+mn-ea"/>
          <a:cs typeface="+mn-cs"/>
        </a:defRPr>
      </a:lvl4pPr>
      <a:lvl5pPr marL="1598371" algn="l" defTabSz="799186" rtl="0" eaLnBrk="1" latinLnBrk="0" hangingPunct="1">
        <a:defRPr sz="1573" kern="1200">
          <a:solidFill>
            <a:schemeClr val="tx1"/>
          </a:solidFill>
          <a:latin typeface="+mn-lt"/>
          <a:ea typeface="+mn-ea"/>
          <a:cs typeface="+mn-cs"/>
        </a:defRPr>
      </a:lvl5pPr>
      <a:lvl6pPr marL="1997964" algn="l" defTabSz="799186" rtl="0" eaLnBrk="1" latinLnBrk="0" hangingPunct="1">
        <a:defRPr sz="1573" kern="1200">
          <a:solidFill>
            <a:schemeClr val="tx1"/>
          </a:solidFill>
          <a:latin typeface="+mn-lt"/>
          <a:ea typeface="+mn-ea"/>
          <a:cs typeface="+mn-cs"/>
        </a:defRPr>
      </a:lvl6pPr>
      <a:lvl7pPr marL="2397557" algn="l" defTabSz="799186" rtl="0" eaLnBrk="1" latinLnBrk="0" hangingPunct="1">
        <a:defRPr sz="1573" kern="1200">
          <a:solidFill>
            <a:schemeClr val="tx1"/>
          </a:solidFill>
          <a:latin typeface="+mn-lt"/>
          <a:ea typeface="+mn-ea"/>
          <a:cs typeface="+mn-cs"/>
        </a:defRPr>
      </a:lvl7pPr>
      <a:lvl8pPr marL="2797150" algn="l" defTabSz="799186" rtl="0" eaLnBrk="1" latinLnBrk="0" hangingPunct="1">
        <a:defRPr sz="1573" kern="1200">
          <a:solidFill>
            <a:schemeClr val="tx1"/>
          </a:solidFill>
          <a:latin typeface="+mn-lt"/>
          <a:ea typeface="+mn-ea"/>
          <a:cs typeface="+mn-cs"/>
        </a:defRPr>
      </a:lvl8pPr>
      <a:lvl9pPr marL="3196742" algn="l" defTabSz="799186" rtl="0" eaLnBrk="1" latinLnBrk="0" hangingPunct="1">
        <a:defRPr sz="15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c.europa.eu/health/sites/health/files/policies/docs/ev_20181112_co07_en.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552" y="317626"/>
            <a:ext cx="9190196" cy="1325563"/>
          </a:xfrm>
        </p:spPr>
        <p:txBody>
          <a:bodyPr>
            <a:normAutofit/>
          </a:bodyPr>
          <a:lstStyle/>
          <a:p>
            <a:r>
              <a:rPr lang="it-IT" sz="3600" dirty="0">
                <a:latin typeface="+mn-lt"/>
                <a:ea typeface="+mn-ea"/>
                <a:cs typeface="+mn-cs"/>
              </a:rPr>
              <a:t>Il problema Dolore e la sua Cura </a:t>
            </a:r>
          </a:p>
        </p:txBody>
      </p:sp>
      <p:sp>
        <p:nvSpPr>
          <p:cNvPr id="3" name="Segnaposto contenuto 2"/>
          <p:cNvSpPr>
            <a:spLocks noGrp="1"/>
          </p:cNvSpPr>
          <p:nvPr>
            <p:ph idx="1"/>
          </p:nvPr>
        </p:nvSpPr>
        <p:spPr>
          <a:xfrm>
            <a:off x="732552" y="1370294"/>
            <a:ext cx="9190196" cy="4351338"/>
          </a:xfrm>
        </p:spPr>
        <p:txBody>
          <a:bodyPr>
            <a:normAutofit/>
          </a:bodyPr>
          <a:lstStyle/>
          <a:p>
            <a:pPr>
              <a:spcBef>
                <a:spcPts val="0"/>
              </a:spcBef>
              <a:spcAft>
                <a:spcPts val="600"/>
              </a:spcAft>
            </a:pPr>
            <a:r>
              <a:rPr lang="it-IT" sz="2400" dirty="0"/>
              <a:t>Il dolore che persiste per più di 3-6 mesi è chiamato </a:t>
            </a:r>
            <a:r>
              <a:rPr lang="it-IT" sz="2400" b="1" dirty="0"/>
              <a:t>"dolore cronico" </a:t>
            </a:r>
            <a:r>
              <a:rPr lang="it-IT" sz="2400" dirty="0"/>
              <a:t>(DC).  Rappresenta </a:t>
            </a:r>
            <a:r>
              <a:rPr lang="it-IT" sz="2400" b="1" dirty="0"/>
              <a:t>una vera e propria malattia</a:t>
            </a:r>
            <a:br>
              <a:rPr lang="it-IT" sz="2400" dirty="0"/>
            </a:br>
            <a:r>
              <a:rPr lang="en-GB" sz="1200" i="1" dirty="0"/>
              <a:t>Raffaeli, W., &amp;</a:t>
            </a:r>
            <a:r>
              <a:rPr lang="en-GB" sz="1200" i="1" dirty="0" err="1"/>
              <a:t>Arnaudo</a:t>
            </a:r>
            <a:r>
              <a:rPr lang="en-GB" sz="1200" i="1" dirty="0"/>
              <a:t>, E. (2017). Pain as a disease: an overview. Journal of pain research, 10, 2003</a:t>
            </a:r>
            <a:r>
              <a:rPr lang="en-US" sz="1200" i="1" dirty="0"/>
              <a:t> </a:t>
            </a:r>
          </a:p>
          <a:p>
            <a:pPr marL="0" indent="0">
              <a:spcBef>
                <a:spcPts val="0"/>
              </a:spcBef>
              <a:spcAft>
                <a:spcPts val="600"/>
              </a:spcAft>
              <a:buNone/>
            </a:pPr>
            <a:endParaRPr lang="en-US" sz="500" i="1" dirty="0"/>
          </a:p>
          <a:p>
            <a:pPr>
              <a:spcBef>
                <a:spcPts val="0"/>
              </a:spcBef>
              <a:spcAft>
                <a:spcPts val="600"/>
              </a:spcAft>
            </a:pPr>
            <a:r>
              <a:rPr lang="en-US" sz="2400" dirty="0"/>
              <a:t>Il DC</a:t>
            </a:r>
            <a:r>
              <a:rPr lang="it-IT" sz="2400" dirty="0"/>
              <a:t> è stato inserito anche nella Classificazione Internazionale delle Malattie (ICD-11)</a:t>
            </a:r>
            <a:br>
              <a:rPr lang="it-IT" sz="2400" dirty="0"/>
            </a:br>
            <a:r>
              <a:rPr lang="it-IT" sz="1200" i="1" dirty="0" err="1"/>
              <a:t>Treede</a:t>
            </a:r>
            <a:r>
              <a:rPr lang="it-IT" sz="1200" i="1" dirty="0"/>
              <a:t>, R. D., </a:t>
            </a:r>
            <a:r>
              <a:rPr lang="it-IT" sz="1200" i="1" dirty="0" err="1"/>
              <a:t>Rief</a:t>
            </a:r>
            <a:r>
              <a:rPr lang="it-IT" sz="1200" i="1" dirty="0"/>
              <a:t>, </a:t>
            </a:r>
            <a:r>
              <a:rPr lang="it-IT" sz="1200" i="1" dirty="0" err="1"/>
              <a:t>W</a:t>
            </a:r>
            <a:r>
              <a:rPr lang="it-IT" sz="1200" i="1" dirty="0"/>
              <a:t>., </a:t>
            </a:r>
            <a:r>
              <a:rPr lang="it-IT" sz="1200" i="1" dirty="0" err="1"/>
              <a:t>Barke</a:t>
            </a:r>
            <a:r>
              <a:rPr lang="it-IT" sz="1200" i="1" dirty="0"/>
              <a:t>, A., Aziz, </a:t>
            </a:r>
            <a:r>
              <a:rPr lang="it-IT" sz="1200" i="1" dirty="0" err="1"/>
              <a:t>Q</a:t>
            </a:r>
            <a:r>
              <a:rPr lang="it-IT" sz="1200" i="1" dirty="0"/>
              <a:t>., Bennett, M. I., </a:t>
            </a:r>
            <a:r>
              <a:rPr lang="it-IT" sz="1200" i="1" dirty="0" err="1"/>
              <a:t>Benoliel</a:t>
            </a:r>
            <a:r>
              <a:rPr lang="it-IT" sz="1200" i="1" dirty="0"/>
              <a:t>, </a:t>
            </a:r>
            <a:r>
              <a:rPr lang="it-IT" sz="1200" i="1" dirty="0" err="1"/>
              <a:t>R</a:t>
            </a:r>
            <a:r>
              <a:rPr lang="it-IT" sz="1200" i="1" dirty="0"/>
              <a:t>. &amp;</a:t>
            </a:r>
            <a:r>
              <a:rPr lang="it-IT" sz="1200" i="1" dirty="0" err="1"/>
              <a:t>Giamberardino</a:t>
            </a:r>
            <a:r>
              <a:rPr lang="it-IT" sz="1200" i="1" dirty="0"/>
              <a:t>, M. A. (2019). </a:t>
            </a:r>
            <a:r>
              <a:rPr lang="en-GB" sz="1200" i="1" dirty="0"/>
              <a:t>Chronic pain as a symptom or a disease: the IASP Classification of Chronic Pain for the: International Classification of Diseases:(: ICD-11:). </a:t>
            </a:r>
            <a:r>
              <a:rPr lang="it-IT" sz="1200" i="1" dirty="0"/>
              <a:t>Pain, 160(1), 19-27 </a:t>
            </a:r>
          </a:p>
          <a:p>
            <a:r>
              <a:rPr lang="it-IT" sz="2400" dirty="0"/>
              <a:t>Il DC </a:t>
            </a:r>
            <a:r>
              <a:rPr lang="it-IT" sz="2400" b="1" dirty="0"/>
              <a:t>non è una semplice estensione temporale del dolore acuto</a:t>
            </a:r>
            <a:r>
              <a:rPr lang="it-IT" sz="2400" dirty="0"/>
              <a:t>, poiché è associato a complessi cambiamenti biologici dovuti a meccanismi fisiopatologici come la sensibilizzazione centrale e l'alterazione della modulazione del dolore</a:t>
            </a:r>
            <a:br>
              <a:rPr lang="it-IT" sz="2400" dirty="0"/>
            </a:br>
            <a:r>
              <a:rPr lang="en-GB" sz="1200" i="1" dirty="0"/>
              <a:t>Tracey, I., &amp; Bushnell, M. C. (2009). How neuroimaging studies have challenged us to rethink: is chronic pain a disease? The journal of pain, 10(11), 1113-1120 </a:t>
            </a:r>
            <a:endParaRPr lang="it-IT" sz="1200" i="1" dirty="0"/>
          </a:p>
          <a:p>
            <a:endParaRPr lang="it-IT" dirty="0"/>
          </a:p>
        </p:txBody>
      </p:sp>
    </p:spTree>
    <p:extLst>
      <p:ext uri="{BB962C8B-B14F-4D97-AF65-F5344CB8AC3E}">
        <p14:creationId xmlns:p14="http://schemas.microsoft.com/office/powerpoint/2010/main" val="137090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0CDAE677-C19F-3415-459C-87A0B3419E0F}"/>
              </a:ext>
            </a:extLst>
          </p:cNvPr>
          <p:cNvSpPr txBox="1"/>
          <p:nvPr/>
        </p:nvSpPr>
        <p:spPr>
          <a:xfrm>
            <a:off x="5926786" y="5035148"/>
            <a:ext cx="4322970" cy="461665"/>
          </a:xfrm>
          <a:prstGeom prst="rect">
            <a:avLst/>
          </a:prstGeom>
          <a:noFill/>
        </p:spPr>
        <p:txBody>
          <a:bodyPr wrap="square">
            <a:spAutoFit/>
          </a:bodyPr>
          <a:lstStyle/>
          <a:p>
            <a:r>
              <a:rPr lang="it-IT" sz="1200" dirty="0"/>
              <a:t>Fonte: </a:t>
            </a:r>
            <a:r>
              <a:rPr lang="it-IT" sz="1200" dirty="0" err="1"/>
              <a:t>Marschall</a:t>
            </a:r>
            <a:r>
              <a:rPr lang="it-IT" sz="1200" dirty="0"/>
              <a:t> U, et al. Eur J Pain. 2016 May;20(5):767-76.</a:t>
            </a:r>
          </a:p>
          <a:p>
            <a:r>
              <a:rPr lang="it-IT" sz="1200" dirty="0"/>
              <a:t>*</a:t>
            </a:r>
            <a:r>
              <a:rPr lang="it-IT" sz="1200" dirty="0" err="1"/>
              <a:t>correction</a:t>
            </a:r>
            <a:r>
              <a:rPr lang="it-IT" sz="1200" dirty="0"/>
              <a:t> </a:t>
            </a:r>
          </a:p>
        </p:txBody>
      </p:sp>
      <p:sp>
        <p:nvSpPr>
          <p:cNvPr id="2" name="CasellaDiTesto 1">
            <a:extLst>
              <a:ext uri="{FF2B5EF4-FFF2-40B4-BE49-F238E27FC236}">
                <a16:creationId xmlns:a16="http://schemas.microsoft.com/office/drawing/2014/main" id="{86F9E8A4-E5F4-C47B-057D-9BC580614055}"/>
              </a:ext>
            </a:extLst>
          </p:cNvPr>
          <p:cNvSpPr txBox="1"/>
          <p:nvPr/>
        </p:nvSpPr>
        <p:spPr>
          <a:xfrm>
            <a:off x="0" y="78057"/>
            <a:ext cx="10724848" cy="1077218"/>
          </a:xfrm>
          <a:prstGeom prst="rect">
            <a:avLst/>
          </a:prstGeom>
          <a:noFill/>
        </p:spPr>
        <p:txBody>
          <a:bodyPr wrap="square" rtlCol="0">
            <a:spAutoFit/>
          </a:bodyPr>
          <a:lstStyle/>
          <a:p>
            <a:pPr algn="ctr"/>
            <a:r>
              <a:rPr lang="it-IT" sz="3200" dirty="0"/>
              <a:t>Bassissimo rischio di abuso/dipendenza per antidolorifici oppioidi usati nella terapia del dolore</a:t>
            </a:r>
          </a:p>
        </p:txBody>
      </p:sp>
      <p:pic>
        <p:nvPicPr>
          <p:cNvPr id="4" name="Immagine 3">
            <a:extLst>
              <a:ext uri="{FF2B5EF4-FFF2-40B4-BE49-F238E27FC236}">
                <a16:creationId xmlns:a16="http://schemas.microsoft.com/office/drawing/2014/main" id="{C4C7D926-2879-C3B5-66C5-EBCF511C5237}"/>
              </a:ext>
            </a:extLst>
          </p:cNvPr>
          <p:cNvPicPr>
            <a:picLocks noChangeAspect="1"/>
          </p:cNvPicPr>
          <p:nvPr/>
        </p:nvPicPr>
        <p:blipFill>
          <a:blip r:embed="rId2"/>
          <a:stretch>
            <a:fillRect/>
          </a:stretch>
        </p:blipFill>
        <p:spPr>
          <a:xfrm>
            <a:off x="405544" y="1320883"/>
            <a:ext cx="4763357" cy="4195808"/>
          </a:xfrm>
          <a:prstGeom prst="rect">
            <a:avLst/>
          </a:prstGeom>
        </p:spPr>
      </p:pic>
    </p:spTree>
    <p:extLst>
      <p:ext uri="{BB962C8B-B14F-4D97-AF65-F5344CB8AC3E}">
        <p14:creationId xmlns:p14="http://schemas.microsoft.com/office/powerpoint/2010/main" val="33000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740A3-9B39-095B-326A-A21CF332204E}"/>
              </a:ext>
            </a:extLst>
          </p:cNvPr>
          <p:cNvSpPr>
            <a:spLocks noGrp="1"/>
          </p:cNvSpPr>
          <p:nvPr>
            <p:ph type="title"/>
          </p:nvPr>
        </p:nvSpPr>
        <p:spPr/>
        <p:txBody>
          <a:bodyPr>
            <a:normAutofit/>
          </a:bodyPr>
          <a:lstStyle/>
          <a:p>
            <a:pPr algn="ctr"/>
            <a:r>
              <a:rPr lang="it-IT" sz="3200" b="1" dirty="0"/>
              <a:t>Crisi degli oppioidi: USA e EU come il giorno e la notte</a:t>
            </a:r>
          </a:p>
        </p:txBody>
      </p:sp>
      <p:sp>
        <p:nvSpPr>
          <p:cNvPr id="4" name="CasellaDiTesto 3">
            <a:extLst>
              <a:ext uri="{FF2B5EF4-FFF2-40B4-BE49-F238E27FC236}">
                <a16:creationId xmlns:a16="http://schemas.microsoft.com/office/drawing/2014/main" id="{266A80DE-A3EC-9404-212C-6752B78CD046}"/>
              </a:ext>
            </a:extLst>
          </p:cNvPr>
          <p:cNvSpPr txBox="1"/>
          <p:nvPr/>
        </p:nvSpPr>
        <p:spPr>
          <a:xfrm>
            <a:off x="732551" y="1924800"/>
            <a:ext cx="9027675" cy="3046988"/>
          </a:xfrm>
          <a:prstGeom prst="rect">
            <a:avLst/>
          </a:prstGeom>
          <a:noFill/>
        </p:spPr>
        <p:txBody>
          <a:bodyPr wrap="square" rtlCol="0">
            <a:spAutoFit/>
          </a:bodyPr>
          <a:lstStyle/>
          <a:p>
            <a:pPr marL="457200" indent="-457200">
              <a:buFont typeface="Arial" panose="020B0604020202020204" pitchFamily="34" charset="0"/>
              <a:buChar char="•"/>
            </a:pPr>
            <a:r>
              <a:rPr lang="it-IT" sz="2400" dirty="0"/>
              <a:t>DDD superiori a quelle USA in alcuni Paesi europei (Germania, Austria)</a:t>
            </a:r>
          </a:p>
          <a:p>
            <a:pPr marL="457200" indent="-457200">
              <a:buFont typeface="Arial" panose="020B0604020202020204" pitchFamily="34" charset="0"/>
              <a:buChar char="•"/>
            </a:pPr>
            <a:r>
              <a:rPr lang="it-IT" sz="2400" dirty="0"/>
              <a:t>Basso rischio di overdose in Europa (nessuna segnalazione salute pubblica)</a:t>
            </a:r>
          </a:p>
          <a:p>
            <a:pPr marL="457200" indent="-457200">
              <a:buFont typeface="Arial" panose="020B0604020202020204" pitchFamily="34" charset="0"/>
              <a:buChar char="•"/>
            </a:pPr>
            <a:r>
              <a:rPr lang="it-IT" sz="2400" dirty="0"/>
              <a:t>Sistemi sanitari diversi</a:t>
            </a:r>
          </a:p>
          <a:p>
            <a:pPr marL="457200" indent="-457200">
              <a:buFont typeface="Arial" panose="020B0604020202020204" pitchFamily="34" charset="0"/>
              <a:buChar char="•"/>
            </a:pPr>
            <a:r>
              <a:rPr lang="it-IT" sz="2400" dirty="0"/>
              <a:t>Maggiori controlli in EU</a:t>
            </a:r>
          </a:p>
          <a:p>
            <a:pPr marL="457200" indent="-457200">
              <a:buFont typeface="Arial" panose="020B0604020202020204" pitchFamily="34" charset="0"/>
              <a:buChar char="•"/>
            </a:pPr>
            <a:r>
              <a:rPr lang="it-IT" sz="2400" dirty="0"/>
              <a:t>In Italia tracciabilità prescrizioni per controllo con codice di esenzione TDL</a:t>
            </a:r>
          </a:p>
        </p:txBody>
      </p:sp>
    </p:spTree>
    <p:extLst>
      <p:ext uri="{BB962C8B-B14F-4D97-AF65-F5344CB8AC3E}">
        <p14:creationId xmlns:p14="http://schemas.microsoft.com/office/powerpoint/2010/main" val="32063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F7CC6-7B03-314A-4CFD-9294F65648DE}"/>
              </a:ext>
            </a:extLst>
          </p:cNvPr>
          <p:cNvSpPr>
            <a:spLocks noGrp="1"/>
          </p:cNvSpPr>
          <p:nvPr>
            <p:ph type="title"/>
          </p:nvPr>
        </p:nvSpPr>
        <p:spPr>
          <a:xfrm>
            <a:off x="732552" y="2216228"/>
            <a:ext cx="9190196" cy="1325563"/>
          </a:xfrm>
        </p:spPr>
        <p:txBody>
          <a:bodyPr>
            <a:normAutofit/>
          </a:bodyPr>
          <a:lstStyle/>
          <a:p>
            <a:pPr algn="ctr"/>
            <a:r>
              <a:rPr lang="it-IT" sz="4000" b="1" dirty="0"/>
              <a:t>E in Italia?</a:t>
            </a:r>
          </a:p>
        </p:txBody>
      </p:sp>
    </p:spTree>
    <p:extLst>
      <p:ext uri="{BB962C8B-B14F-4D97-AF65-F5344CB8AC3E}">
        <p14:creationId xmlns:p14="http://schemas.microsoft.com/office/powerpoint/2010/main" val="239298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uppo 79">
            <a:extLst>
              <a:ext uri="{FF2B5EF4-FFF2-40B4-BE49-F238E27FC236}">
                <a16:creationId xmlns:a16="http://schemas.microsoft.com/office/drawing/2014/main" id="{410E0131-BF90-37B4-63F5-73B1478B85CF}"/>
              </a:ext>
            </a:extLst>
          </p:cNvPr>
          <p:cNvGrpSpPr/>
          <p:nvPr/>
        </p:nvGrpSpPr>
        <p:grpSpPr>
          <a:xfrm>
            <a:off x="213775" y="1980468"/>
            <a:ext cx="5161661" cy="3522524"/>
            <a:chOff x="260888" y="1335136"/>
            <a:chExt cx="5161661" cy="2218482"/>
          </a:xfrm>
        </p:grpSpPr>
        <p:sp>
          <p:nvSpPr>
            <p:cNvPr id="3" name="object 3"/>
            <p:cNvSpPr/>
            <p:nvPr/>
          </p:nvSpPr>
          <p:spPr>
            <a:xfrm>
              <a:off x="5034629" y="2762266"/>
              <a:ext cx="387920" cy="0"/>
            </a:xfrm>
            <a:custGeom>
              <a:avLst/>
              <a:gdLst/>
              <a:ahLst/>
              <a:cxnLst/>
              <a:rect l="l" t="t" r="r" b="b"/>
              <a:pathLst>
                <a:path w="443864">
                  <a:moveTo>
                    <a:pt x="0" y="0"/>
                  </a:moveTo>
                  <a:lnTo>
                    <a:pt x="443484" y="0"/>
                  </a:lnTo>
                </a:path>
              </a:pathLst>
            </a:custGeom>
            <a:ln w="9525">
              <a:solidFill>
                <a:srgbClr val="D9D9D9"/>
              </a:solidFill>
            </a:ln>
          </p:spPr>
          <p:txBody>
            <a:bodyPr wrap="square" lIns="0" tIns="0" rIns="0" bIns="0" rtlCol="0"/>
            <a:lstStyle/>
            <a:p>
              <a:endParaRPr sz="1573"/>
            </a:p>
          </p:txBody>
        </p:sp>
        <p:sp>
          <p:nvSpPr>
            <p:cNvPr id="4" name="object 4"/>
            <p:cNvSpPr/>
            <p:nvPr/>
          </p:nvSpPr>
          <p:spPr>
            <a:xfrm>
              <a:off x="4595098" y="2762266"/>
              <a:ext cx="96009" cy="0"/>
            </a:xfrm>
            <a:custGeom>
              <a:avLst/>
              <a:gdLst/>
              <a:ahLst/>
              <a:cxnLst/>
              <a:rect l="l" t="t" r="r" b="b"/>
              <a:pathLst>
                <a:path w="109854">
                  <a:moveTo>
                    <a:pt x="0" y="0"/>
                  </a:moveTo>
                  <a:lnTo>
                    <a:pt x="109727" y="0"/>
                  </a:lnTo>
                </a:path>
              </a:pathLst>
            </a:custGeom>
            <a:ln w="9525">
              <a:solidFill>
                <a:srgbClr val="D9D9D9"/>
              </a:solidFill>
            </a:ln>
          </p:spPr>
          <p:txBody>
            <a:bodyPr wrap="square" lIns="0" tIns="0" rIns="0" bIns="0" rtlCol="0"/>
            <a:lstStyle/>
            <a:p>
              <a:endParaRPr sz="1573"/>
            </a:p>
          </p:txBody>
        </p:sp>
        <p:sp>
          <p:nvSpPr>
            <p:cNvPr id="5" name="object 5"/>
            <p:cNvSpPr/>
            <p:nvPr/>
          </p:nvSpPr>
          <p:spPr>
            <a:xfrm>
              <a:off x="4147575" y="2762266"/>
              <a:ext cx="96009" cy="0"/>
            </a:xfrm>
            <a:custGeom>
              <a:avLst/>
              <a:gdLst/>
              <a:ahLst/>
              <a:cxnLst/>
              <a:rect l="l" t="t" r="r" b="b"/>
              <a:pathLst>
                <a:path w="109854">
                  <a:moveTo>
                    <a:pt x="0" y="0"/>
                  </a:moveTo>
                  <a:lnTo>
                    <a:pt x="109727" y="0"/>
                  </a:lnTo>
                </a:path>
              </a:pathLst>
            </a:custGeom>
            <a:ln w="9525">
              <a:solidFill>
                <a:srgbClr val="D9D9D9"/>
              </a:solidFill>
            </a:ln>
          </p:spPr>
          <p:txBody>
            <a:bodyPr wrap="square" lIns="0" tIns="0" rIns="0" bIns="0" rtlCol="0"/>
            <a:lstStyle/>
            <a:p>
              <a:endParaRPr sz="1573"/>
            </a:p>
          </p:txBody>
        </p:sp>
        <p:sp>
          <p:nvSpPr>
            <p:cNvPr id="6" name="object 6"/>
            <p:cNvSpPr/>
            <p:nvPr/>
          </p:nvSpPr>
          <p:spPr>
            <a:xfrm>
              <a:off x="3708044" y="2762266"/>
              <a:ext cx="96009" cy="0"/>
            </a:xfrm>
            <a:custGeom>
              <a:avLst/>
              <a:gdLst/>
              <a:ahLst/>
              <a:cxnLst/>
              <a:rect l="l" t="t" r="r" b="b"/>
              <a:pathLst>
                <a:path w="109854">
                  <a:moveTo>
                    <a:pt x="0" y="0"/>
                  </a:moveTo>
                  <a:lnTo>
                    <a:pt x="109728" y="0"/>
                  </a:lnTo>
                </a:path>
              </a:pathLst>
            </a:custGeom>
            <a:ln w="9525">
              <a:solidFill>
                <a:srgbClr val="D9D9D9"/>
              </a:solidFill>
            </a:ln>
          </p:spPr>
          <p:txBody>
            <a:bodyPr wrap="square" lIns="0" tIns="0" rIns="0" bIns="0" rtlCol="0"/>
            <a:lstStyle/>
            <a:p>
              <a:endParaRPr sz="1573"/>
            </a:p>
          </p:txBody>
        </p:sp>
        <p:sp>
          <p:nvSpPr>
            <p:cNvPr id="7" name="object 7"/>
            <p:cNvSpPr/>
            <p:nvPr/>
          </p:nvSpPr>
          <p:spPr>
            <a:xfrm>
              <a:off x="2589237" y="2762266"/>
              <a:ext cx="767515" cy="0"/>
            </a:xfrm>
            <a:custGeom>
              <a:avLst/>
              <a:gdLst/>
              <a:ahLst/>
              <a:cxnLst/>
              <a:rect l="l" t="t" r="r" b="b"/>
              <a:pathLst>
                <a:path w="878204">
                  <a:moveTo>
                    <a:pt x="0" y="0"/>
                  </a:moveTo>
                  <a:lnTo>
                    <a:pt x="877823" y="0"/>
                  </a:lnTo>
                </a:path>
              </a:pathLst>
            </a:custGeom>
            <a:ln w="9525">
              <a:solidFill>
                <a:srgbClr val="D9D9D9"/>
              </a:solidFill>
            </a:ln>
          </p:spPr>
          <p:txBody>
            <a:bodyPr wrap="square" lIns="0" tIns="0" rIns="0" bIns="0" rtlCol="0"/>
            <a:lstStyle/>
            <a:p>
              <a:endParaRPr sz="1573"/>
            </a:p>
          </p:txBody>
        </p:sp>
        <p:sp>
          <p:nvSpPr>
            <p:cNvPr id="8" name="object 8"/>
            <p:cNvSpPr/>
            <p:nvPr/>
          </p:nvSpPr>
          <p:spPr>
            <a:xfrm>
              <a:off x="2149706" y="2762266"/>
              <a:ext cx="96009"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endParaRPr sz="1573"/>
            </a:p>
          </p:txBody>
        </p:sp>
        <p:sp>
          <p:nvSpPr>
            <p:cNvPr id="9" name="object 9"/>
            <p:cNvSpPr/>
            <p:nvPr/>
          </p:nvSpPr>
          <p:spPr>
            <a:xfrm>
              <a:off x="1702184" y="2762266"/>
              <a:ext cx="96009"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endParaRPr sz="1573"/>
            </a:p>
          </p:txBody>
        </p:sp>
        <p:sp>
          <p:nvSpPr>
            <p:cNvPr id="10" name="object 10"/>
            <p:cNvSpPr/>
            <p:nvPr/>
          </p:nvSpPr>
          <p:spPr>
            <a:xfrm>
              <a:off x="1262653" y="2762266"/>
              <a:ext cx="96009" cy="0"/>
            </a:xfrm>
            <a:custGeom>
              <a:avLst/>
              <a:gdLst/>
              <a:ahLst/>
              <a:cxnLst/>
              <a:rect l="l" t="t" r="r" b="b"/>
              <a:pathLst>
                <a:path w="109855">
                  <a:moveTo>
                    <a:pt x="0" y="0"/>
                  </a:moveTo>
                  <a:lnTo>
                    <a:pt x="109728" y="0"/>
                  </a:lnTo>
                </a:path>
              </a:pathLst>
            </a:custGeom>
            <a:ln w="9525">
              <a:solidFill>
                <a:srgbClr val="D9D9D9"/>
              </a:solidFill>
            </a:ln>
          </p:spPr>
          <p:txBody>
            <a:bodyPr wrap="square" lIns="0" tIns="0" rIns="0" bIns="0" rtlCol="0"/>
            <a:lstStyle/>
            <a:p>
              <a:endParaRPr sz="1573"/>
            </a:p>
          </p:txBody>
        </p:sp>
        <p:sp>
          <p:nvSpPr>
            <p:cNvPr id="11" name="object 11"/>
            <p:cNvSpPr/>
            <p:nvPr/>
          </p:nvSpPr>
          <p:spPr>
            <a:xfrm>
              <a:off x="531433" y="2762266"/>
              <a:ext cx="379595" cy="0"/>
            </a:xfrm>
            <a:custGeom>
              <a:avLst/>
              <a:gdLst/>
              <a:ahLst/>
              <a:cxnLst/>
              <a:rect l="l" t="t" r="r" b="b"/>
              <a:pathLst>
                <a:path w="434340">
                  <a:moveTo>
                    <a:pt x="0" y="0"/>
                  </a:moveTo>
                  <a:lnTo>
                    <a:pt x="434339" y="0"/>
                  </a:lnTo>
                </a:path>
              </a:pathLst>
            </a:custGeom>
            <a:ln w="9525">
              <a:solidFill>
                <a:srgbClr val="D9D9D9"/>
              </a:solidFill>
            </a:ln>
          </p:spPr>
          <p:txBody>
            <a:bodyPr wrap="square" lIns="0" tIns="0" rIns="0" bIns="0" rtlCol="0"/>
            <a:lstStyle/>
            <a:p>
              <a:endParaRPr sz="1573"/>
            </a:p>
          </p:txBody>
        </p:sp>
        <p:sp>
          <p:nvSpPr>
            <p:cNvPr id="12" name="object 12"/>
            <p:cNvSpPr/>
            <p:nvPr/>
          </p:nvSpPr>
          <p:spPr>
            <a:xfrm>
              <a:off x="2589237" y="2498437"/>
              <a:ext cx="2833089" cy="0"/>
            </a:xfrm>
            <a:custGeom>
              <a:avLst/>
              <a:gdLst/>
              <a:ahLst/>
              <a:cxnLst/>
              <a:rect l="l" t="t" r="r" b="b"/>
              <a:pathLst>
                <a:path w="3241675">
                  <a:moveTo>
                    <a:pt x="0" y="0"/>
                  </a:moveTo>
                  <a:lnTo>
                    <a:pt x="3241547" y="0"/>
                  </a:lnTo>
                </a:path>
              </a:pathLst>
            </a:custGeom>
            <a:ln w="9525">
              <a:solidFill>
                <a:srgbClr val="D9D9D9"/>
              </a:solidFill>
            </a:ln>
          </p:spPr>
          <p:txBody>
            <a:bodyPr wrap="square" lIns="0" tIns="0" rIns="0" bIns="0" rtlCol="0"/>
            <a:lstStyle/>
            <a:p>
              <a:endParaRPr sz="1573"/>
            </a:p>
          </p:txBody>
        </p:sp>
        <p:sp>
          <p:nvSpPr>
            <p:cNvPr id="13" name="object 13"/>
            <p:cNvSpPr/>
            <p:nvPr/>
          </p:nvSpPr>
          <p:spPr>
            <a:xfrm>
              <a:off x="2149706" y="2498437"/>
              <a:ext cx="96009"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endParaRPr sz="1573"/>
            </a:p>
          </p:txBody>
        </p:sp>
        <p:sp>
          <p:nvSpPr>
            <p:cNvPr id="14" name="object 14"/>
            <p:cNvSpPr/>
            <p:nvPr/>
          </p:nvSpPr>
          <p:spPr>
            <a:xfrm>
              <a:off x="1702184" y="2498437"/>
              <a:ext cx="96009"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endParaRPr sz="1573"/>
            </a:p>
          </p:txBody>
        </p:sp>
        <p:sp>
          <p:nvSpPr>
            <p:cNvPr id="15" name="object 15"/>
            <p:cNvSpPr/>
            <p:nvPr/>
          </p:nvSpPr>
          <p:spPr>
            <a:xfrm>
              <a:off x="1262653" y="2498437"/>
              <a:ext cx="96009" cy="0"/>
            </a:xfrm>
            <a:custGeom>
              <a:avLst/>
              <a:gdLst/>
              <a:ahLst/>
              <a:cxnLst/>
              <a:rect l="l" t="t" r="r" b="b"/>
              <a:pathLst>
                <a:path w="109855">
                  <a:moveTo>
                    <a:pt x="0" y="0"/>
                  </a:moveTo>
                  <a:lnTo>
                    <a:pt x="109728" y="0"/>
                  </a:lnTo>
                </a:path>
              </a:pathLst>
            </a:custGeom>
            <a:ln w="9525">
              <a:solidFill>
                <a:srgbClr val="D9D9D9"/>
              </a:solidFill>
            </a:ln>
          </p:spPr>
          <p:txBody>
            <a:bodyPr wrap="square" lIns="0" tIns="0" rIns="0" bIns="0" rtlCol="0"/>
            <a:lstStyle/>
            <a:p>
              <a:endParaRPr sz="1573"/>
            </a:p>
          </p:txBody>
        </p:sp>
        <p:sp>
          <p:nvSpPr>
            <p:cNvPr id="16" name="object 16"/>
            <p:cNvSpPr/>
            <p:nvPr/>
          </p:nvSpPr>
          <p:spPr>
            <a:xfrm>
              <a:off x="531433" y="2498437"/>
              <a:ext cx="379595" cy="0"/>
            </a:xfrm>
            <a:custGeom>
              <a:avLst/>
              <a:gdLst/>
              <a:ahLst/>
              <a:cxnLst/>
              <a:rect l="l" t="t" r="r" b="b"/>
              <a:pathLst>
                <a:path w="434340">
                  <a:moveTo>
                    <a:pt x="0" y="0"/>
                  </a:moveTo>
                  <a:lnTo>
                    <a:pt x="434339" y="0"/>
                  </a:lnTo>
                </a:path>
              </a:pathLst>
            </a:custGeom>
            <a:ln w="9525">
              <a:solidFill>
                <a:srgbClr val="D9D9D9"/>
              </a:solidFill>
            </a:ln>
          </p:spPr>
          <p:txBody>
            <a:bodyPr wrap="square" lIns="0" tIns="0" rIns="0" bIns="0" rtlCol="0"/>
            <a:lstStyle/>
            <a:p>
              <a:endParaRPr sz="1573"/>
            </a:p>
          </p:txBody>
        </p:sp>
        <p:sp>
          <p:nvSpPr>
            <p:cNvPr id="17" name="object 17"/>
            <p:cNvSpPr/>
            <p:nvPr/>
          </p:nvSpPr>
          <p:spPr>
            <a:xfrm>
              <a:off x="2589237" y="2226726"/>
              <a:ext cx="2833089" cy="0"/>
            </a:xfrm>
            <a:custGeom>
              <a:avLst/>
              <a:gdLst/>
              <a:ahLst/>
              <a:cxnLst/>
              <a:rect l="l" t="t" r="r" b="b"/>
              <a:pathLst>
                <a:path w="3241675">
                  <a:moveTo>
                    <a:pt x="0" y="0"/>
                  </a:moveTo>
                  <a:lnTo>
                    <a:pt x="3241547" y="0"/>
                  </a:lnTo>
                </a:path>
              </a:pathLst>
            </a:custGeom>
            <a:ln w="9525">
              <a:solidFill>
                <a:srgbClr val="D9D9D9"/>
              </a:solidFill>
            </a:ln>
          </p:spPr>
          <p:txBody>
            <a:bodyPr wrap="square" lIns="0" tIns="0" rIns="0" bIns="0" rtlCol="0"/>
            <a:lstStyle/>
            <a:p>
              <a:endParaRPr sz="1573"/>
            </a:p>
          </p:txBody>
        </p:sp>
        <p:sp>
          <p:nvSpPr>
            <p:cNvPr id="18" name="object 18"/>
            <p:cNvSpPr/>
            <p:nvPr/>
          </p:nvSpPr>
          <p:spPr>
            <a:xfrm>
              <a:off x="2149706" y="2226726"/>
              <a:ext cx="96009"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endParaRPr sz="1573"/>
            </a:p>
          </p:txBody>
        </p:sp>
        <p:sp>
          <p:nvSpPr>
            <p:cNvPr id="19" name="object 19"/>
            <p:cNvSpPr/>
            <p:nvPr/>
          </p:nvSpPr>
          <p:spPr>
            <a:xfrm>
              <a:off x="1702184" y="2226726"/>
              <a:ext cx="96009"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endParaRPr sz="1573"/>
            </a:p>
          </p:txBody>
        </p:sp>
        <p:sp>
          <p:nvSpPr>
            <p:cNvPr id="20" name="object 20"/>
            <p:cNvSpPr/>
            <p:nvPr/>
          </p:nvSpPr>
          <p:spPr>
            <a:xfrm>
              <a:off x="1262653" y="2226726"/>
              <a:ext cx="96009" cy="0"/>
            </a:xfrm>
            <a:custGeom>
              <a:avLst/>
              <a:gdLst/>
              <a:ahLst/>
              <a:cxnLst/>
              <a:rect l="l" t="t" r="r" b="b"/>
              <a:pathLst>
                <a:path w="109855">
                  <a:moveTo>
                    <a:pt x="0" y="0"/>
                  </a:moveTo>
                  <a:lnTo>
                    <a:pt x="109728" y="0"/>
                  </a:lnTo>
                </a:path>
              </a:pathLst>
            </a:custGeom>
            <a:ln w="9525">
              <a:solidFill>
                <a:srgbClr val="D9D9D9"/>
              </a:solidFill>
            </a:ln>
          </p:spPr>
          <p:txBody>
            <a:bodyPr wrap="square" lIns="0" tIns="0" rIns="0" bIns="0" rtlCol="0"/>
            <a:lstStyle/>
            <a:p>
              <a:endParaRPr sz="1573"/>
            </a:p>
          </p:txBody>
        </p:sp>
        <p:sp>
          <p:nvSpPr>
            <p:cNvPr id="21" name="object 21"/>
            <p:cNvSpPr/>
            <p:nvPr/>
          </p:nvSpPr>
          <p:spPr>
            <a:xfrm>
              <a:off x="531433" y="2226726"/>
              <a:ext cx="379595" cy="0"/>
            </a:xfrm>
            <a:custGeom>
              <a:avLst/>
              <a:gdLst/>
              <a:ahLst/>
              <a:cxnLst/>
              <a:rect l="l" t="t" r="r" b="b"/>
              <a:pathLst>
                <a:path w="434340">
                  <a:moveTo>
                    <a:pt x="0" y="0"/>
                  </a:moveTo>
                  <a:lnTo>
                    <a:pt x="434339" y="0"/>
                  </a:lnTo>
                </a:path>
              </a:pathLst>
            </a:custGeom>
            <a:ln w="9525">
              <a:solidFill>
                <a:srgbClr val="D9D9D9"/>
              </a:solidFill>
            </a:ln>
          </p:spPr>
          <p:txBody>
            <a:bodyPr wrap="square" lIns="0" tIns="0" rIns="0" bIns="0" rtlCol="0"/>
            <a:lstStyle/>
            <a:p>
              <a:endParaRPr sz="1573"/>
            </a:p>
          </p:txBody>
        </p:sp>
        <p:sp>
          <p:nvSpPr>
            <p:cNvPr id="22" name="object 22"/>
            <p:cNvSpPr/>
            <p:nvPr/>
          </p:nvSpPr>
          <p:spPr>
            <a:xfrm>
              <a:off x="531433" y="1962897"/>
              <a:ext cx="4890894" cy="0"/>
            </a:xfrm>
            <a:custGeom>
              <a:avLst/>
              <a:gdLst/>
              <a:ahLst/>
              <a:cxnLst/>
              <a:rect l="l" t="t" r="r" b="b"/>
              <a:pathLst>
                <a:path w="5596255">
                  <a:moveTo>
                    <a:pt x="0" y="0"/>
                  </a:moveTo>
                  <a:lnTo>
                    <a:pt x="5596128" y="0"/>
                  </a:lnTo>
                </a:path>
              </a:pathLst>
            </a:custGeom>
            <a:ln w="9525">
              <a:solidFill>
                <a:srgbClr val="D9D9D9"/>
              </a:solidFill>
            </a:ln>
          </p:spPr>
          <p:txBody>
            <a:bodyPr wrap="square" lIns="0" tIns="0" rIns="0" bIns="0" rtlCol="0"/>
            <a:lstStyle/>
            <a:p>
              <a:endParaRPr sz="1573"/>
            </a:p>
          </p:txBody>
        </p:sp>
        <p:sp>
          <p:nvSpPr>
            <p:cNvPr id="23" name="object 23"/>
            <p:cNvSpPr/>
            <p:nvPr/>
          </p:nvSpPr>
          <p:spPr>
            <a:xfrm>
              <a:off x="531433" y="1691187"/>
              <a:ext cx="4890894" cy="0"/>
            </a:xfrm>
            <a:custGeom>
              <a:avLst/>
              <a:gdLst/>
              <a:ahLst/>
              <a:cxnLst/>
              <a:rect l="l" t="t" r="r" b="b"/>
              <a:pathLst>
                <a:path w="5596255">
                  <a:moveTo>
                    <a:pt x="0" y="0"/>
                  </a:moveTo>
                  <a:lnTo>
                    <a:pt x="5596128" y="0"/>
                  </a:lnTo>
                </a:path>
              </a:pathLst>
            </a:custGeom>
            <a:ln w="9525">
              <a:solidFill>
                <a:srgbClr val="D9D9D9"/>
              </a:solidFill>
            </a:ln>
          </p:spPr>
          <p:txBody>
            <a:bodyPr wrap="square" lIns="0" tIns="0" rIns="0" bIns="0" rtlCol="0"/>
            <a:lstStyle/>
            <a:p>
              <a:endParaRPr sz="1573"/>
            </a:p>
          </p:txBody>
        </p:sp>
        <p:sp>
          <p:nvSpPr>
            <p:cNvPr id="24" name="object 24"/>
            <p:cNvSpPr/>
            <p:nvPr/>
          </p:nvSpPr>
          <p:spPr>
            <a:xfrm>
              <a:off x="911028" y="2054888"/>
              <a:ext cx="351847" cy="975626"/>
            </a:xfrm>
            <a:custGeom>
              <a:avLst/>
              <a:gdLst/>
              <a:ahLst/>
              <a:cxnLst/>
              <a:rect l="l" t="t" r="r" b="b"/>
              <a:pathLst>
                <a:path w="402590" h="1116330">
                  <a:moveTo>
                    <a:pt x="0" y="1115847"/>
                  </a:moveTo>
                  <a:lnTo>
                    <a:pt x="402335" y="1115847"/>
                  </a:lnTo>
                  <a:lnTo>
                    <a:pt x="402335" y="0"/>
                  </a:lnTo>
                  <a:lnTo>
                    <a:pt x="0" y="0"/>
                  </a:lnTo>
                  <a:lnTo>
                    <a:pt x="0" y="1115847"/>
                  </a:lnTo>
                  <a:close/>
                </a:path>
              </a:pathLst>
            </a:custGeom>
            <a:solidFill>
              <a:srgbClr val="4471C4"/>
            </a:solidFill>
          </p:spPr>
          <p:txBody>
            <a:bodyPr wrap="square" lIns="0" tIns="0" rIns="0" bIns="0" rtlCol="0"/>
            <a:lstStyle/>
            <a:p>
              <a:endParaRPr sz="1573"/>
            </a:p>
          </p:txBody>
        </p:sp>
        <p:sp>
          <p:nvSpPr>
            <p:cNvPr id="25" name="object 25"/>
            <p:cNvSpPr/>
            <p:nvPr/>
          </p:nvSpPr>
          <p:spPr>
            <a:xfrm>
              <a:off x="3356419" y="2702365"/>
              <a:ext cx="351847" cy="327983"/>
            </a:xfrm>
            <a:custGeom>
              <a:avLst/>
              <a:gdLst/>
              <a:ahLst/>
              <a:cxnLst/>
              <a:rect l="l" t="t" r="r" b="b"/>
              <a:pathLst>
                <a:path w="402589" h="375285">
                  <a:moveTo>
                    <a:pt x="0" y="374992"/>
                  </a:moveTo>
                  <a:lnTo>
                    <a:pt x="402336" y="374992"/>
                  </a:lnTo>
                  <a:lnTo>
                    <a:pt x="402336" y="0"/>
                  </a:lnTo>
                  <a:lnTo>
                    <a:pt x="0" y="0"/>
                  </a:lnTo>
                  <a:lnTo>
                    <a:pt x="0" y="374992"/>
                  </a:lnTo>
                  <a:close/>
                </a:path>
              </a:pathLst>
            </a:custGeom>
            <a:solidFill>
              <a:srgbClr val="4471C4"/>
            </a:solidFill>
          </p:spPr>
          <p:txBody>
            <a:bodyPr wrap="square" lIns="0" tIns="0" rIns="0" bIns="0" rtlCol="0"/>
            <a:lstStyle/>
            <a:p>
              <a:endParaRPr sz="1573"/>
            </a:p>
          </p:txBody>
        </p:sp>
        <p:sp>
          <p:nvSpPr>
            <p:cNvPr id="26" name="object 26"/>
            <p:cNvSpPr/>
            <p:nvPr/>
          </p:nvSpPr>
          <p:spPr>
            <a:xfrm>
              <a:off x="1358551" y="1998936"/>
              <a:ext cx="344077" cy="1031677"/>
            </a:xfrm>
            <a:custGeom>
              <a:avLst/>
              <a:gdLst/>
              <a:ahLst/>
              <a:cxnLst/>
              <a:rect l="l" t="t" r="r" b="b"/>
              <a:pathLst>
                <a:path w="393700" h="1180464">
                  <a:moveTo>
                    <a:pt x="0" y="1179868"/>
                  </a:moveTo>
                  <a:lnTo>
                    <a:pt x="393192" y="1179868"/>
                  </a:lnTo>
                  <a:lnTo>
                    <a:pt x="393192" y="0"/>
                  </a:lnTo>
                  <a:lnTo>
                    <a:pt x="0" y="0"/>
                  </a:lnTo>
                  <a:lnTo>
                    <a:pt x="0" y="1179868"/>
                  </a:lnTo>
                  <a:close/>
                </a:path>
              </a:pathLst>
            </a:custGeom>
            <a:solidFill>
              <a:srgbClr val="EC7C30"/>
            </a:solidFill>
          </p:spPr>
          <p:txBody>
            <a:bodyPr wrap="square" lIns="0" tIns="0" rIns="0" bIns="0" rtlCol="0"/>
            <a:lstStyle/>
            <a:p>
              <a:endParaRPr sz="1573"/>
            </a:p>
          </p:txBody>
        </p:sp>
        <p:sp>
          <p:nvSpPr>
            <p:cNvPr id="27" name="object 27"/>
            <p:cNvSpPr/>
            <p:nvPr/>
          </p:nvSpPr>
          <p:spPr>
            <a:xfrm>
              <a:off x="3803942" y="2710356"/>
              <a:ext cx="344077" cy="320214"/>
            </a:xfrm>
            <a:custGeom>
              <a:avLst/>
              <a:gdLst/>
              <a:ahLst/>
              <a:cxnLst/>
              <a:rect l="l" t="t" r="r" b="b"/>
              <a:pathLst>
                <a:path w="393700" h="366394">
                  <a:moveTo>
                    <a:pt x="0" y="365848"/>
                  </a:moveTo>
                  <a:lnTo>
                    <a:pt x="393191" y="365848"/>
                  </a:lnTo>
                  <a:lnTo>
                    <a:pt x="393191" y="0"/>
                  </a:lnTo>
                  <a:lnTo>
                    <a:pt x="0" y="0"/>
                  </a:lnTo>
                  <a:lnTo>
                    <a:pt x="0" y="365848"/>
                  </a:lnTo>
                  <a:close/>
                </a:path>
              </a:pathLst>
            </a:custGeom>
            <a:solidFill>
              <a:srgbClr val="EC7C30"/>
            </a:solidFill>
          </p:spPr>
          <p:txBody>
            <a:bodyPr wrap="square" lIns="0" tIns="0" rIns="0" bIns="0" rtlCol="0"/>
            <a:lstStyle/>
            <a:p>
              <a:endParaRPr sz="1573"/>
            </a:p>
          </p:txBody>
        </p:sp>
        <p:sp>
          <p:nvSpPr>
            <p:cNvPr id="28" name="object 28"/>
            <p:cNvSpPr/>
            <p:nvPr/>
          </p:nvSpPr>
          <p:spPr>
            <a:xfrm>
              <a:off x="1798082" y="2014919"/>
              <a:ext cx="351847" cy="1015583"/>
            </a:xfrm>
            <a:custGeom>
              <a:avLst/>
              <a:gdLst/>
              <a:ahLst/>
              <a:cxnLst/>
              <a:rect l="l" t="t" r="r" b="b"/>
              <a:pathLst>
                <a:path w="402589" h="1162050">
                  <a:moveTo>
                    <a:pt x="0" y="1161580"/>
                  </a:moveTo>
                  <a:lnTo>
                    <a:pt x="402336" y="1161580"/>
                  </a:lnTo>
                  <a:lnTo>
                    <a:pt x="402336" y="0"/>
                  </a:lnTo>
                  <a:lnTo>
                    <a:pt x="0" y="0"/>
                  </a:lnTo>
                  <a:lnTo>
                    <a:pt x="0" y="1161580"/>
                  </a:lnTo>
                  <a:close/>
                </a:path>
              </a:pathLst>
            </a:custGeom>
            <a:solidFill>
              <a:srgbClr val="A4A4A4"/>
            </a:solidFill>
          </p:spPr>
          <p:txBody>
            <a:bodyPr wrap="square" lIns="0" tIns="0" rIns="0" bIns="0" rtlCol="0"/>
            <a:lstStyle/>
            <a:p>
              <a:endParaRPr sz="1573"/>
            </a:p>
          </p:txBody>
        </p:sp>
        <p:sp>
          <p:nvSpPr>
            <p:cNvPr id="29" name="object 29"/>
            <p:cNvSpPr/>
            <p:nvPr/>
          </p:nvSpPr>
          <p:spPr>
            <a:xfrm>
              <a:off x="4243473" y="2710356"/>
              <a:ext cx="351847" cy="320214"/>
            </a:xfrm>
            <a:custGeom>
              <a:avLst/>
              <a:gdLst/>
              <a:ahLst/>
              <a:cxnLst/>
              <a:rect l="l" t="t" r="r" b="b"/>
              <a:pathLst>
                <a:path w="402589" h="366394">
                  <a:moveTo>
                    <a:pt x="0" y="365848"/>
                  </a:moveTo>
                  <a:lnTo>
                    <a:pt x="402336" y="365848"/>
                  </a:lnTo>
                  <a:lnTo>
                    <a:pt x="402336" y="0"/>
                  </a:lnTo>
                  <a:lnTo>
                    <a:pt x="0" y="0"/>
                  </a:lnTo>
                  <a:lnTo>
                    <a:pt x="0" y="365848"/>
                  </a:lnTo>
                  <a:close/>
                </a:path>
              </a:pathLst>
            </a:custGeom>
            <a:solidFill>
              <a:srgbClr val="A4A4A4"/>
            </a:solidFill>
          </p:spPr>
          <p:txBody>
            <a:bodyPr wrap="square" lIns="0" tIns="0" rIns="0" bIns="0" rtlCol="0"/>
            <a:lstStyle/>
            <a:p>
              <a:endParaRPr sz="1573"/>
            </a:p>
          </p:txBody>
        </p:sp>
        <p:sp>
          <p:nvSpPr>
            <p:cNvPr id="30" name="object 30"/>
            <p:cNvSpPr/>
            <p:nvPr/>
          </p:nvSpPr>
          <p:spPr>
            <a:xfrm>
              <a:off x="2245605" y="1998936"/>
              <a:ext cx="344077" cy="1031677"/>
            </a:xfrm>
            <a:custGeom>
              <a:avLst/>
              <a:gdLst/>
              <a:ahLst/>
              <a:cxnLst/>
              <a:rect l="l" t="t" r="r" b="b"/>
              <a:pathLst>
                <a:path w="393700" h="1180464">
                  <a:moveTo>
                    <a:pt x="0" y="1179868"/>
                  </a:moveTo>
                  <a:lnTo>
                    <a:pt x="393192" y="1179868"/>
                  </a:lnTo>
                  <a:lnTo>
                    <a:pt x="393192" y="0"/>
                  </a:lnTo>
                  <a:lnTo>
                    <a:pt x="0" y="0"/>
                  </a:lnTo>
                  <a:lnTo>
                    <a:pt x="0" y="1179868"/>
                  </a:lnTo>
                  <a:close/>
                </a:path>
              </a:pathLst>
            </a:custGeom>
            <a:solidFill>
              <a:srgbClr val="FFC000"/>
            </a:solidFill>
          </p:spPr>
          <p:txBody>
            <a:bodyPr wrap="square" lIns="0" tIns="0" rIns="0" bIns="0" rtlCol="0"/>
            <a:lstStyle/>
            <a:p>
              <a:endParaRPr sz="1573"/>
            </a:p>
          </p:txBody>
        </p:sp>
        <p:sp>
          <p:nvSpPr>
            <p:cNvPr id="31" name="object 31"/>
            <p:cNvSpPr/>
            <p:nvPr/>
          </p:nvSpPr>
          <p:spPr>
            <a:xfrm>
              <a:off x="4690996" y="2710356"/>
              <a:ext cx="344077" cy="320214"/>
            </a:xfrm>
            <a:custGeom>
              <a:avLst/>
              <a:gdLst/>
              <a:ahLst/>
              <a:cxnLst/>
              <a:rect l="l" t="t" r="r" b="b"/>
              <a:pathLst>
                <a:path w="393700" h="366394">
                  <a:moveTo>
                    <a:pt x="0" y="365848"/>
                  </a:moveTo>
                  <a:lnTo>
                    <a:pt x="393191" y="365848"/>
                  </a:lnTo>
                  <a:lnTo>
                    <a:pt x="393191" y="0"/>
                  </a:lnTo>
                  <a:lnTo>
                    <a:pt x="0" y="0"/>
                  </a:lnTo>
                  <a:lnTo>
                    <a:pt x="0" y="365848"/>
                  </a:lnTo>
                  <a:close/>
                </a:path>
              </a:pathLst>
            </a:custGeom>
            <a:solidFill>
              <a:srgbClr val="FFC000"/>
            </a:solidFill>
          </p:spPr>
          <p:txBody>
            <a:bodyPr wrap="square" lIns="0" tIns="0" rIns="0" bIns="0" rtlCol="0"/>
            <a:lstStyle/>
            <a:p>
              <a:endParaRPr sz="1573"/>
            </a:p>
          </p:txBody>
        </p:sp>
        <p:sp>
          <p:nvSpPr>
            <p:cNvPr id="32" name="object 32"/>
            <p:cNvSpPr/>
            <p:nvPr/>
          </p:nvSpPr>
          <p:spPr>
            <a:xfrm>
              <a:off x="531433" y="3026096"/>
              <a:ext cx="4890894" cy="0"/>
            </a:xfrm>
            <a:custGeom>
              <a:avLst/>
              <a:gdLst/>
              <a:ahLst/>
              <a:cxnLst/>
              <a:rect l="l" t="t" r="r" b="b"/>
              <a:pathLst>
                <a:path w="5596255">
                  <a:moveTo>
                    <a:pt x="0" y="0"/>
                  </a:moveTo>
                  <a:lnTo>
                    <a:pt x="5596128" y="0"/>
                  </a:lnTo>
                </a:path>
              </a:pathLst>
            </a:custGeom>
            <a:ln w="9525">
              <a:solidFill>
                <a:srgbClr val="D9D9D9"/>
              </a:solidFill>
            </a:ln>
          </p:spPr>
          <p:txBody>
            <a:bodyPr wrap="square" lIns="0" tIns="0" rIns="0" bIns="0" rtlCol="0"/>
            <a:lstStyle/>
            <a:p>
              <a:endParaRPr sz="1573"/>
            </a:p>
          </p:txBody>
        </p:sp>
        <p:sp>
          <p:nvSpPr>
            <p:cNvPr id="33" name="object 33"/>
            <p:cNvSpPr txBox="1"/>
            <p:nvPr/>
          </p:nvSpPr>
          <p:spPr>
            <a:xfrm>
              <a:off x="260888" y="1623703"/>
              <a:ext cx="158720" cy="1481688"/>
            </a:xfrm>
            <a:prstGeom prst="rect">
              <a:avLst/>
            </a:prstGeom>
          </p:spPr>
          <p:txBody>
            <a:bodyPr vert="horz" wrap="square" lIns="0" tIns="0" rIns="0" bIns="0" rtlCol="0">
              <a:spAutoFit/>
            </a:bodyPr>
            <a:lstStyle/>
            <a:p>
              <a:pPr marR="1110" algn="ctr"/>
              <a:r>
                <a:rPr sz="1049" b="1" spc="-35" dirty="0">
                  <a:solidFill>
                    <a:srgbClr val="585858"/>
                  </a:solidFill>
                  <a:latin typeface="Calibri"/>
                  <a:cs typeface="Calibri"/>
                </a:rPr>
                <a:t>10</a:t>
              </a:r>
              <a:endParaRPr sz="1049">
                <a:latin typeface="Calibri"/>
                <a:cs typeface="Calibri"/>
              </a:endParaRPr>
            </a:p>
            <a:p>
              <a:pPr marL="67154" algn="ctr">
                <a:spcBef>
                  <a:spcPts val="843"/>
                </a:spcBef>
              </a:pPr>
              <a:r>
                <a:rPr sz="1049" b="1" spc="9" dirty="0">
                  <a:solidFill>
                    <a:srgbClr val="585858"/>
                  </a:solidFill>
                  <a:latin typeface="Calibri"/>
                  <a:cs typeface="Calibri"/>
                </a:rPr>
                <a:t>8</a:t>
              </a:r>
              <a:endParaRPr sz="1049">
                <a:latin typeface="Calibri"/>
                <a:cs typeface="Calibri"/>
              </a:endParaRPr>
            </a:p>
            <a:p>
              <a:pPr marL="67154" algn="ctr">
                <a:spcBef>
                  <a:spcPts val="843"/>
                </a:spcBef>
              </a:pPr>
              <a:r>
                <a:rPr sz="1049" b="1" spc="9" dirty="0">
                  <a:solidFill>
                    <a:srgbClr val="585858"/>
                  </a:solidFill>
                  <a:latin typeface="Calibri"/>
                  <a:cs typeface="Calibri"/>
                </a:rPr>
                <a:t>6</a:t>
              </a:r>
              <a:endParaRPr sz="1049">
                <a:latin typeface="Calibri"/>
                <a:cs typeface="Calibri"/>
              </a:endParaRPr>
            </a:p>
            <a:p>
              <a:pPr marL="67154" algn="ctr">
                <a:spcBef>
                  <a:spcPts val="843"/>
                </a:spcBef>
              </a:pPr>
              <a:r>
                <a:rPr sz="1049" b="1" spc="9" dirty="0">
                  <a:solidFill>
                    <a:srgbClr val="585858"/>
                  </a:solidFill>
                  <a:latin typeface="Calibri"/>
                  <a:cs typeface="Calibri"/>
                </a:rPr>
                <a:t>4</a:t>
              </a:r>
              <a:endParaRPr sz="1049">
                <a:latin typeface="Calibri"/>
                <a:cs typeface="Calibri"/>
              </a:endParaRPr>
            </a:p>
            <a:p>
              <a:pPr marL="67154" algn="ctr">
                <a:spcBef>
                  <a:spcPts val="843"/>
                </a:spcBef>
              </a:pPr>
              <a:r>
                <a:rPr sz="1049" b="1" spc="9" dirty="0">
                  <a:solidFill>
                    <a:srgbClr val="585858"/>
                  </a:solidFill>
                  <a:latin typeface="Calibri"/>
                  <a:cs typeface="Calibri"/>
                </a:rPr>
                <a:t>2</a:t>
              </a:r>
              <a:endParaRPr sz="1049">
                <a:latin typeface="Calibri"/>
                <a:cs typeface="Calibri"/>
              </a:endParaRPr>
            </a:p>
            <a:p>
              <a:pPr marL="67154" algn="ctr">
                <a:spcBef>
                  <a:spcPts val="843"/>
                </a:spcBef>
              </a:pPr>
              <a:r>
                <a:rPr sz="1049" b="1" spc="9" dirty="0">
                  <a:solidFill>
                    <a:srgbClr val="585858"/>
                  </a:solidFill>
                  <a:latin typeface="Calibri"/>
                  <a:cs typeface="Calibri"/>
                </a:rPr>
                <a:t>0</a:t>
              </a:r>
              <a:endParaRPr sz="1049">
                <a:latin typeface="Calibri"/>
                <a:cs typeface="Calibri"/>
              </a:endParaRPr>
            </a:p>
          </p:txBody>
        </p:sp>
        <p:sp>
          <p:nvSpPr>
            <p:cNvPr id="34" name="object 34"/>
            <p:cNvSpPr txBox="1"/>
            <p:nvPr/>
          </p:nvSpPr>
          <p:spPr>
            <a:xfrm>
              <a:off x="1459332" y="3132219"/>
              <a:ext cx="586596" cy="161454"/>
            </a:xfrm>
            <a:prstGeom prst="rect">
              <a:avLst/>
            </a:prstGeom>
          </p:spPr>
          <p:txBody>
            <a:bodyPr vert="horz" wrap="square" lIns="0" tIns="0" rIns="0" bIns="0" rtlCol="0">
              <a:spAutoFit/>
            </a:bodyPr>
            <a:lstStyle/>
            <a:p>
              <a:pPr marL="11100"/>
              <a:r>
                <a:rPr sz="1049" spc="-22" dirty="0">
                  <a:solidFill>
                    <a:srgbClr val="585858"/>
                  </a:solidFill>
                  <a:latin typeface="Calibri"/>
                  <a:cs typeface="Calibri"/>
                </a:rPr>
                <a:t>DD</a:t>
              </a:r>
              <a:r>
                <a:rPr sz="1049" spc="39" dirty="0">
                  <a:solidFill>
                    <a:srgbClr val="585858"/>
                  </a:solidFill>
                  <a:latin typeface="Calibri"/>
                  <a:cs typeface="Calibri"/>
                </a:rPr>
                <a:t>D</a:t>
              </a:r>
              <a:r>
                <a:rPr sz="1049" spc="-35" dirty="0">
                  <a:solidFill>
                    <a:srgbClr val="585858"/>
                  </a:solidFill>
                  <a:latin typeface="Calibri"/>
                  <a:cs typeface="Calibri"/>
                </a:rPr>
                <a:t>/</a:t>
              </a:r>
              <a:r>
                <a:rPr sz="1049" spc="22" dirty="0">
                  <a:solidFill>
                    <a:srgbClr val="585858"/>
                  </a:solidFill>
                  <a:latin typeface="Calibri"/>
                  <a:cs typeface="Calibri"/>
                </a:rPr>
                <a:t>1</a:t>
              </a:r>
              <a:r>
                <a:rPr sz="1049" spc="-35" dirty="0">
                  <a:solidFill>
                    <a:srgbClr val="585858"/>
                  </a:solidFill>
                  <a:latin typeface="Calibri"/>
                  <a:cs typeface="Calibri"/>
                </a:rPr>
                <a:t>00</a:t>
              </a:r>
              <a:r>
                <a:rPr sz="1049" spc="9" dirty="0">
                  <a:solidFill>
                    <a:srgbClr val="585858"/>
                  </a:solidFill>
                  <a:latin typeface="Calibri"/>
                  <a:cs typeface="Calibri"/>
                </a:rPr>
                <a:t>0</a:t>
              </a:r>
              <a:endParaRPr sz="1049" dirty="0">
                <a:latin typeface="Calibri"/>
                <a:cs typeface="Calibri"/>
              </a:endParaRPr>
            </a:p>
          </p:txBody>
        </p:sp>
        <p:sp>
          <p:nvSpPr>
            <p:cNvPr id="35" name="object 35"/>
            <p:cNvSpPr/>
            <p:nvPr/>
          </p:nvSpPr>
          <p:spPr>
            <a:xfrm>
              <a:off x="1981885" y="3421766"/>
              <a:ext cx="79915" cy="72145"/>
            </a:xfrm>
            <a:custGeom>
              <a:avLst/>
              <a:gdLst/>
              <a:ahLst/>
              <a:cxnLst/>
              <a:rect l="l" t="t" r="r" b="b"/>
              <a:pathLst>
                <a:path w="91439" h="82550">
                  <a:moveTo>
                    <a:pt x="0" y="82317"/>
                  </a:moveTo>
                  <a:lnTo>
                    <a:pt x="91439" y="82317"/>
                  </a:lnTo>
                  <a:lnTo>
                    <a:pt x="91439" y="0"/>
                  </a:lnTo>
                  <a:lnTo>
                    <a:pt x="0" y="0"/>
                  </a:lnTo>
                  <a:lnTo>
                    <a:pt x="0" y="82317"/>
                  </a:lnTo>
                  <a:close/>
                </a:path>
              </a:pathLst>
            </a:custGeom>
            <a:solidFill>
              <a:srgbClr val="4471C4"/>
            </a:solidFill>
          </p:spPr>
          <p:txBody>
            <a:bodyPr wrap="square" lIns="0" tIns="0" rIns="0" bIns="0" rtlCol="0"/>
            <a:lstStyle/>
            <a:p>
              <a:endParaRPr sz="1573"/>
            </a:p>
          </p:txBody>
        </p:sp>
        <p:sp>
          <p:nvSpPr>
            <p:cNvPr id="36" name="object 36"/>
            <p:cNvSpPr/>
            <p:nvPr/>
          </p:nvSpPr>
          <p:spPr>
            <a:xfrm>
              <a:off x="2469365" y="3421766"/>
              <a:ext cx="72145" cy="72145"/>
            </a:xfrm>
            <a:custGeom>
              <a:avLst/>
              <a:gdLst/>
              <a:ahLst/>
              <a:cxnLst/>
              <a:rect l="l" t="t" r="r" b="b"/>
              <a:pathLst>
                <a:path w="82550" h="82550">
                  <a:moveTo>
                    <a:pt x="0" y="82317"/>
                  </a:moveTo>
                  <a:lnTo>
                    <a:pt x="82295" y="82317"/>
                  </a:lnTo>
                  <a:lnTo>
                    <a:pt x="82295" y="0"/>
                  </a:lnTo>
                  <a:lnTo>
                    <a:pt x="0" y="0"/>
                  </a:lnTo>
                  <a:lnTo>
                    <a:pt x="0" y="82317"/>
                  </a:lnTo>
                  <a:close/>
                </a:path>
              </a:pathLst>
            </a:custGeom>
            <a:solidFill>
              <a:srgbClr val="EC7C30"/>
            </a:solidFill>
          </p:spPr>
          <p:txBody>
            <a:bodyPr wrap="square" lIns="0" tIns="0" rIns="0" bIns="0" rtlCol="0"/>
            <a:lstStyle/>
            <a:p>
              <a:endParaRPr sz="1573"/>
            </a:p>
          </p:txBody>
        </p:sp>
        <p:sp>
          <p:nvSpPr>
            <p:cNvPr id="37" name="object 37"/>
            <p:cNvSpPr/>
            <p:nvPr/>
          </p:nvSpPr>
          <p:spPr>
            <a:xfrm>
              <a:off x="2948854" y="3421766"/>
              <a:ext cx="72145" cy="72145"/>
            </a:xfrm>
            <a:custGeom>
              <a:avLst/>
              <a:gdLst/>
              <a:ahLst/>
              <a:cxnLst/>
              <a:rect l="l" t="t" r="r" b="b"/>
              <a:pathLst>
                <a:path w="82550" h="82550">
                  <a:moveTo>
                    <a:pt x="0" y="82317"/>
                  </a:moveTo>
                  <a:lnTo>
                    <a:pt x="82296" y="82317"/>
                  </a:lnTo>
                  <a:lnTo>
                    <a:pt x="82296" y="0"/>
                  </a:lnTo>
                  <a:lnTo>
                    <a:pt x="0" y="0"/>
                  </a:lnTo>
                  <a:lnTo>
                    <a:pt x="0" y="82317"/>
                  </a:lnTo>
                  <a:close/>
                </a:path>
              </a:pathLst>
            </a:custGeom>
            <a:solidFill>
              <a:srgbClr val="A4A4A4"/>
            </a:solidFill>
          </p:spPr>
          <p:txBody>
            <a:bodyPr wrap="square" lIns="0" tIns="0" rIns="0" bIns="0" rtlCol="0"/>
            <a:lstStyle/>
            <a:p>
              <a:endParaRPr sz="1573"/>
            </a:p>
          </p:txBody>
        </p:sp>
        <p:sp>
          <p:nvSpPr>
            <p:cNvPr id="38" name="object 38"/>
            <p:cNvSpPr/>
            <p:nvPr/>
          </p:nvSpPr>
          <p:spPr>
            <a:xfrm>
              <a:off x="3428343" y="3421766"/>
              <a:ext cx="72145" cy="72145"/>
            </a:xfrm>
            <a:custGeom>
              <a:avLst/>
              <a:gdLst/>
              <a:ahLst/>
              <a:cxnLst/>
              <a:rect l="l" t="t" r="r" b="b"/>
              <a:pathLst>
                <a:path w="82550" h="82550">
                  <a:moveTo>
                    <a:pt x="0" y="82317"/>
                  </a:moveTo>
                  <a:lnTo>
                    <a:pt x="82296" y="82317"/>
                  </a:lnTo>
                  <a:lnTo>
                    <a:pt x="82296" y="0"/>
                  </a:lnTo>
                  <a:lnTo>
                    <a:pt x="0" y="0"/>
                  </a:lnTo>
                  <a:lnTo>
                    <a:pt x="0" y="82317"/>
                  </a:lnTo>
                  <a:close/>
                </a:path>
              </a:pathLst>
            </a:custGeom>
            <a:solidFill>
              <a:srgbClr val="FFC000"/>
            </a:solidFill>
          </p:spPr>
          <p:txBody>
            <a:bodyPr wrap="square" lIns="0" tIns="0" rIns="0" bIns="0" rtlCol="0"/>
            <a:lstStyle/>
            <a:p>
              <a:endParaRPr sz="1573"/>
            </a:p>
          </p:txBody>
        </p:sp>
        <p:sp>
          <p:nvSpPr>
            <p:cNvPr id="39" name="object 39"/>
            <p:cNvSpPr txBox="1"/>
            <p:nvPr/>
          </p:nvSpPr>
          <p:spPr>
            <a:xfrm>
              <a:off x="3592280" y="3148844"/>
              <a:ext cx="1291955" cy="382822"/>
            </a:xfrm>
            <a:prstGeom prst="rect">
              <a:avLst/>
            </a:prstGeom>
          </p:spPr>
          <p:txBody>
            <a:bodyPr vert="horz" wrap="square" lIns="0" tIns="0" rIns="0" bIns="0" rtlCol="0">
              <a:spAutoFit/>
            </a:bodyPr>
            <a:lstStyle/>
            <a:p>
              <a:pPr marL="65489"/>
              <a:r>
                <a:rPr sz="1049" spc="13" dirty="0">
                  <a:solidFill>
                    <a:srgbClr val="585858"/>
                  </a:solidFill>
                  <a:latin typeface="Calibri"/>
                  <a:cs typeface="Calibri"/>
                </a:rPr>
                <a:t>A</a:t>
              </a:r>
              <a:r>
                <a:rPr sz="1049" spc="22" dirty="0">
                  <a:solidFill>
                    <a:srgbClr val="585858"/>
                  </a:solidFill>
                  <a:latin typeface="Calibri"/>
                  <a:cs typeface="Calibri"/>
                </a:rPr>
                <a:t>v</a:t>
              </a:r>
              <a:r>
                <a:rPr sz="1049" spc="-22" dirty="0">
                  <a:solidFill>
                    <a:srgbClr val="585858"/>
                  </a:solidFill>
                  <a:latin typeface="Calibri"/>
                  <a:cs typeface="Calibri"/>
                </a:rPr>
                <a:t>e</a:t>
              </a:r>
              <a:r>
                <a:rPr sz="1049" spc="4" dirty="0">
                  <a:solidFill>
                    <a:srgbClr val="585858"/>
                  </a:solidFill>
                  <a:latin typeface="Calibri"/>
                  <a:cs typeface="Calibri"/>
                </a:rPr>
                <a:t>r</a:t>
              </a:r>
              <a:r>
                <a:rPr sz="1049" spc="-4" dirty="0">
                  <a:solidFill>
                    <a:srgbClr val="585858"/>
                  </a:solidFill>
                  <a:latin typeface="Calibri"/>
                  <a:cs typeface="Calibri"/>
                </a:rPr>
                <a:t>a</a:t>
              </a:r>
              <a:r>
                <a:rPr sz="1049" spc="9" dirty="0">
                  <a:solidFill>
                    <a:srgbClr val="585858"/>
                  </a:solidFill>
                  <a:latin typeface="Calibri"/>
                  <a:cs typeface="Calibri"/>
                </a:rPr>
                <a:t>ge</a:t>
              </a:r>
              <a:r>
                <a:rPr sz="1049" spc="-83" dirty="0">
                  <a:solidFill>
                    <a:srgbClr val="585858"/>
                  </a:solidFill>
                  <a:latin typeface="Calibri"/>
                  <a:cs typeface="Calibri"/>
                </a:rPr>
                <a:t> </a:t>
              </a:r>
              <a:r>
                <a:rPr sz="1049" spc="-22" dirty="0">
                  <a:solidFill>
                    <a:srgbClr val="585858"/>
                  </a:solidFill>
                  <a:latin typeface="Calibri"/>
                  <a:cs typeface="Calibri"/>
                </a:rPr>
                <a:t>D</a:t>
              </a:r>
              <a:r>
                <a:rPr sz="1049" spc="-4" dirty="0">
                  <a:solidFill>
                    <a:srgbClr val="585858"/>
                  </a:solidFill>
                  <a:latin typeface="Calibri"/>
                  <a:cs typeface="Calibri"/>
                </a:rPr>
                <a:t>a</a:t>
              </a:r>
              <a:r>
                <a:rPr sz="1049" spc="9" dirty="0">
                  <a:solidFill>
                    <a:srgbClr val="585858"/>
                  </a:solidFill>
                  <a:latin typeface="Calibri"/>
                  <a:cs typeface="Calibri"/>
                </a:rPr>
                <a:t>ily</a:t>
              </a:r>
              <a:r>
                <a:rPr sz="1049" spc="-35" dirty="0">
                  <a:solidFill>
                    <a:srgbClr val="585858"/>
                  </a:solidFill>
                  <a:latin typeface="Calibri"/>
                  <a:cs typeface="Calibri"/>
                </a:rPr>
                <a:t> </a:t>
              </a:r>
              <a:r>
                <a:rPr sz="1049" spc="17" dirty="0">
                  <a:solidFill>
                    <a:srgbClr val="585858"/>
                  </a:solidFill>
                  <a:latin typeface="Calibri"/>
                  <a:cs typeface="Calibri"/>
                </a:rPr>
                <a:t>P</a:t>
              </a:r>
              <a:r>
                <a:rPr sz="1049" spc="4" dirty="0">
                  <a:solidFill>
                    <a:srgbClr val="585858"/>
                  </a:solidFill>
                  <a:latin typeface="Calibri"/>
                  <a:cs typeface="Calibri"/>
                </a:rPr>
                <a:t>r</a:t>
              </a:r>
              <a:r>
                <a:rPr sz="1049" spc="9" dirty="0">
                  <a:solidFill>
                    <a:srgbClr val="585858"/>
                  </a:solidFill>
                  <a:latin typeface="Calibri"/>
                  <a:cs typeface="Calibri"/>
                </a:rPr>
                <a:t>i</a:t>
              </a:r>
              <a:r>
                <a:rPr sz="1049" spc="-4" dirty="0">
                  <a:solidFill>
                    <a:srgbClr val="585858"/>
                  </a:solidFill>
                  <a:latin typeface="Calibri"/>
                  <a:cs typeface="Calibri"/>
                </a:rPr>
                <a:t>c</a:t>
              </a:r>
              <a:r>
                <a:rPr sz="1049" spc="9" dirty="0">
                  <a:solidFill>
                    <a:srgbClr val="585858"/>
                  </a:solidFill>
                  <a:latin typeface="Calibri"/>
                  <a:cs typeface="Calibri"/>
                </a:rPr>
                <a:t>e</a:t>
              </a:r>
              <a:r>
                <a:rPr sz="1049" spc="-79" dirty="0">
                  <a:solidFill>
                    <a:srgbClr val="585858"/>
                  </a:solidFill>
                  <a:latin typeface="Calibri"/>
                  <a:cs typeface="Calibri"/>
                </a:rPr>
                <a:t> </a:t>
              </a:r>
              <a:r>
                <a:rPr sz="1049" spc="-9" dirty="0">
                  <a:solidFill>
                    <a:srgbClr val="585858"/>
                  </a:solidFill>
                  <a:latin typeface="Calibri"/>
                  <a:cs typeface="Calibri"/>
                </a:rPr>
                <a:t>(</a:t>
              </a:r>
              <a:r>
                <a:rPr sz="1049" spc="22" dirty="0">
                  <a:solidFill>
                    <a:srgbClr val="585858"/>
                  </a:solidFill>
                  <a:latin typeface="Calibri"/>
                  <a:cs typeface="Calibri"/>
                </a:rPr>
                <a:t>€</a:t>
              </a:r>
              <a:r>
                <a:rPr sz="1049" spc="4" dirty="0">
                  <a:solidFill>
                    <a:srgbClr val="585858"/>
                  </a:solidFill>
                  <a:latin typeface="Calibri"/>
                  <a:cs typeface="Calibri"/>
                </a:rPr>
                <a:t>)</a:t>
              </a:r>
              <a:endParaRPr lang="it-IT" sz="1049" spc="4" dirty="0">
                <a:solidFill>
                  <a:srgbClr val="585858"/>
                </a:solidFill>
                <a:latin typeface="Calibri"/>
                <a:cs typeface="Calibri"/>
              </a:endParaRPr>
            </a:p>
            <a:p>
              <a:pPr marL="65489"/>
              <a:endParaRPr sz="700" dirty="0">
                <a:latin typeface="Calibri"/>
                <a:cs typeface="Calibri"/>
              </a:endParaRPr>
            </a:p>
            <a:p>
              <a:pPr marL="11100">
                <a:spcBef>
                  <a:spcPts val="787"/>
                </a:spcBef>
              </a:pPr>
              <a:r>
                <a:rPr sz="1049" b="1" spc="-35" dirty="0">
                  <a:solidFill>
                    <a:srgbClr val="585858"/>
                  </a:solidFill>
                  <a:latin typeface="Calibri"/>
                  <a:cs typeface="Calibri"/>
                </a:rPr>
                <a:t>2</a:t>
              </a:r>
              <a:r>
                <a:rPr sz="1049" b="1" spc="22" dirty="0">
                  <a:solidFill>
                    <a:srgbClr val="585858"/>
                  </a:solidFill>
                  <a:latin typeface="Calibri"/>
                  <a:cs typeface="Calibri"/>
                </a:rPr>
                <a:t>0</a:t>
              </a:r>
              <a:r>
                <a:rPr sz="1049" b="1" spc="-35" dirty="0">
                  <a:solidFill>
                    <a:srgbClr val="585858"/>
                  </a:solidFill>
                  <a:latin typeface="Calibri"/>
                  <a:cs typeface="Calibri"/>
                </a:rPr>
                <a:t>2</a:t>
              </a:r>
              <a:r>
                <a:rPr sz="1049" b="1" spc="9" dirty="0">
                  <a:solidFill>
                    <a:srgbClr val="585858"/>
                  </a:solidFill>
                  <a:latin typeface="Calibri"/>
                  <a:cs typeface="Calibri"/>
                </a:rPr>
                <a:t>1</a:t>
              </a:r>
              <a:endParaRPr sz="1049" dirty="0">
                <a:latin typeface="Calibri"/>
                <a:cs typeface="Calibri"/>
              </a:endParaRPr>
            </a:p>
          </p:txBody>
        </p:sp>
        <p:sp>
          <p:nvSpPr>
            <p:cNvPr id="40" name="object 40"/>
            <p:cNvSpPr txBox="1"/>
            <p:nvPr/>
          </p:nvSpPr>
          <p:spPr>
            <a:xfrm>
              <a:off x="1972452" y="1335136"/>
              <a:ext cx="1794197" cy="248851"/>
            </a:xfrm>
            <a:prstGeom prst="rect">
              <a:avLst/>
            </a:prstGeom>
          </p:spPr>
          <p:txBody>
            <a:bodyPr vert="horz" wrap="square" lIns="0" tIns="0" rIns="0" bIns="0" rtlCol="0">
              <a:spAutoFit/>
            </a:bodyPr>
            <a:lstStyle/>
            <a:p>
              <a:pPr marL="11100"/>
              <a:r>
                <a:rPr sz="1617" spc="9" dirty="0">
                  <a:solidFill>
                    <a:srgbClr val="585858"/>
                  </a:solidFill>
                  <a:latin typeface="Calibri"/>
                  <a:cs typeface="Calibri"/>
                </a:rPr>
                <a:t>DDD</a:t>
              </a:r>
              <a:r>
                <a:rPr sz="1617" spc="4" dirty="0">
                  <a:solidFill>
                    <a:srgbClr val="585858"/>
                  </a:solidFill>
                  <a:latin typeface="Calibri"/>
                  <a:cs typeface="Calibri"/>
                </a:rPr>
                <a:t> </a:t>
              </a:r>
              <a:r>
                <a:rPr sz="1617" spc="9" dirty="0">
                  <a:solidFill>
                    <a:srgbClr val="585858"/>
                  </a:solidFill>
                  <a:latin typeface="Calibri"/>
                  <a:cs typeface="Calibri"/>
                </a:rPr>
                <a:t>&amp;</a:t>
              </a:r>
              <a:r>
                <a:rPr sz="1617" spc="-39" dirty="0">
                  <a:solidFill>
                    <a:srgbClr val="585858"/>
                  </a:solidFill>
                  <a:latin typeface="Calibri"/>
                  <a:cs typeface="Calibri"/>
                </a:rPr>
                <a:t> </a:t>
              </a:r>
              <a:r>
                <a:rPr sz="1617" spc="9" dirty="0">
                  <a:solidFill>
                    <a:srgbClr val="585858"/>
                  </a:solidFill>
                  <a:latin typeface="Calibri"/>
                  <a:cs typeface="Calibri"/>
                </a:rPr>
                <a:t>D</a:t>
              </a:r>
              <a:r>
                <a:rPr sz="1617" spc="-31" dirty="0">
                  <a:solidFill>
                    <a:srgbClr val="585858"/>
                  </a:solidFill>
                  <a:latin typeface="Calibri"/>
                  <a:cs typeface="Calibri"/>
                </a:rPr>
                <a:t>a</a:t>
              </a:r>
              <a:r>
                <a:rPr sz="1617" spc="4" dirty="0">
                  <a:solidFill>
                    <a:srgbClr val="585858"/>
                  </a:solidFill>
                  <a:latin typeface="Calibri"/>
                  <a:cs typeface="Calibri"/>
                </a:rPr>
                <a:t>ily</a:t>
              </a:r>
              <a:r>
                <a:rPr sz="1617" spc="22" dirty="0">
                  <a:solidFill>
                    <a:srgbClr val="585858"/>
                  </a:solidFill>
                  <a:latin typeface="Calibri"/>
                  <a:cs typeface="Calibri"/>
                </a:rPr>
                <a:t> </a:t>
              </a:r>
              <a:r>
                <a:rPr sz="1617" spc="-26" dirty="0">
                  <a:solidFill>
                    <a:srgbClr val="585858"/>
                  </a:solidFill>
                  <a:latin typeface="Calibri"/>
                  <a:cs typeface="Calibri"/>
                </a:rPr>
                <a:t>P</a:t>
              </a:r>
              <a:r>
                <a:rPr sz="1617" spc="-4" dirty="0">
                  <a:solidFill>
                    <a:srgbClr val="585858"/>
                  </a:solidFill>
                  <a:latin typeface="Calibri"/>
                  <a:cs typeface="Calibri"/>
                </a:rPr>
                <a:t>r</a:t>
              </a:r>
              <a:r>
                <a:rPr sz="1617" spc="4" dirty="0">
                  <a:solidFill>
                    <a:srgbClr val="585858"/>
                  </a:solidFill>
                  <a:latin typeface="Calibri"/>
                  <a:cs typeface="Calibri"/>
                </a:rPr>
                <a:t>ice</a:t>
              </a:r>
              <a:r>
                <a:rPr sz="1617" spc="13" dirty="0">
                  <a:solidFill>
                    <a:srgbClr val="585858"/>
                  </a:solidFill>
                  <a:latin typeface="Calibri"/>
                  <a:cs typeface="Calibri"/>
                </a:rPr>
                <a:t> </a:t>
              </a:r>
              <a:r>
                <a:rPr sz="1617" spc="9" dirty="0">
                  <a:solidFill>
                    <a:srgbClr val="585858"/>
                  </a:solidFill>
                  <a:latin typeface="Calibri"/>
                  <a:cs typeface="Calibri"/>
                </a:rPr>
                <a:t>(</a:t>
              </a:r>
              <a:r>
                <a:rPr sz="1617" spc="-9" dirty="0">
                  <a:solidFill>
                    <a:srgbClr val="585858"/>
                  </a:solidFill>
                  <a:latin typeface="Calibri"/>
                  <a:cs typeface="Calibri"/>
                </a:rPr>
                <a:t>€</a:t>
              </a:r>
              <a:r>
                <a:rPr sz="1617" spc="4" dirty="0">
                  <a:solidFill>
                    <a:srgbClr val="585858"/>
                  </a:solidFill>
                  <a:latin typeface="Calibri"/>
                  <a:cs typeface="Calibri"/>
                </a:rPr>
                <a:t>)</a:t>
              </a:r>
              <a:endParaRPr sz="1617">
                <a:latin typeface="Calibri"/>
                <a:cs typeface="Calibri"/>
              </a:endParaRPr>
            </a:p>
          </p:txBody>
        </p:sp>
        <p:sp>
          <p:nvSpPr>
            <p:cNvPr id="41" name="object 41"/>
            <p:cNvSpPr txBox="1"/>
            <p:nvPr/>
          </p:nvSpPr>
          <p:spPr>
            <a:xfrm>
              <a:off x="2081557" y="3392164"/>
              <a:ext cx="291356" cy="161454"/>
            </a:xfrm>
            <a:prstGeom prst="rect">
              <a:avLst/>
            </a:prstGeom>
          </p:spPr>
          <p:txBody>
            <a:bodyPr vert="horz" wrap="square" lIns="0" tIns="0" rIns="0" bIns="0" rtlCol="0">
              <a:spAutoFit/>
            </a:bodyPr>
            <a:lstStyle/>
            <a:p>
              <a:pPr marL="11100"/>
              <a:r>
                <a:rPr sz="1049" b="1" spc="-35" dirty="0">
                  <a:solidFill>
                    <a:srgbClr val="585858"/>
                  </a:solidFill>
                  <a:latin typeface="Calibri"/>
                  <a:cs typeface="Calibri"/>
                </a:rPr>
                <a:t>2</a:t>
              </a:r>
              <a:r>
                <a:rPr sz="1049" b="1" spc="22" dirty="0">
                  <a:solidFill>
                    <a:srgbClr val="585858"/>
                  </a:solidFill>
                  <a:latin typeface="Calibri"/>
                  <a:cs typeface="Calibri"/>
                </a:rPr>
                <a:t>0</a:t>
              </a:r>
              <a:r>
                <a:rPr sz="1049" b="1" spc="-35" dirty="0">
                  <a:solidFill>
                    <a:srgbClr val="585858"/>
                  </a:solidFill>
                  <a:latin typeface="Calibri"/>
                  <a:cs typeface="Calibri"/>
                </a:rPr>
                <a:t>1</a:t>
              </a:r>
              <a:r>
                <a:rPr sz="1049" b="1" spc="9" dirty="0">
                  <a:solidFill>
                    <a:srgbClr val="585858"/>
                  </a:solidFill>
                  <a:latin typeface="Calibri"/>
                  <a:cs typeface="Calibri"/>
                </a:rPr>
                <a:t>8</a:t>
              </a:r>
              <a:endParaRPr sz="1049">
                <a:latin typeface="Calibri"/>
                <a:cs typeface="Calibri"/>
              </a:endParaRPr>
            </a:p>
          </p:txBody>
        </p:sp>
        <p:sp>
          <p:nvSpPr>
            <p:cNvPr id="42" name="object 42"/>
            <p:cNvSpPr txBox="1"/>
            <p:nvPr/>
          </p:nvSpPr>
          <p:spPr>
            <a:xfrm>
              <a:off x="2563266" y="3392164"/>
              <a:ext cx="291356" cy="161454"/>
            </a:xfrm>
            <a:prstGeom prst="rect">
              <a:avLst/>
            </a:prstGeom>
          </p:spPr>
          <p:txBody>
            <a:bodyPr vert="horz" wrap="square" lIns="0" tIns="0" rIns="0" bIns="0" rtlCol="0">
              <a:spAutoFit/>
            </a:bodyPr>
            <a:lstStyle/>
            <a:p>
              <a:pPr marL="11100"/>
              <a:r>
                <a:rPr sz="1049" b="1" spc="-35" dirty="0">
                  <a:solidFill>
                    <a:srgbClr val="585858"/>
                  </a:solidFill>
                  <a:latin typeface="Calibri"/>
                  <a:cs typeface="Calibri"/>
                </a:rPr>
                <a:t>2</a:t>
              </a:r>
              <a:r>
                <a:rPr sz="1049" b="1" spc="22" dirty="0">
                  <a:solidFill>
                    <a:srgbClr val="585858"/>
                  </a:solidFill>
                  <a:latin typeface="Calibri"/>
                  <a:cs typeface="Calibri"/>
                </a:rPr>
                <a:t>0</a:t>
              </a:r>
              <a:r>
                <a:rPr sz="1049" b="1" spc="-35" dirty="0">
                  <a:solidFill>
                    <a:srgbClr val="585858"/>
                  </a:solidFill>
                  <a:latin typeface="Calibri"/>
                  <a:cs typeface="Calibri"/>
                </a:rPr>
                <a:t>1</a:t>
              </a:r>
              <a:r>
                <a:rPr sz="1049" b="1" spc="9" dirty="0">
                  <a:solidFill>
                    <a:srgbClr val="585858"/>
                  </a:solidFill>
                  <a:latin typeface="Calibri"/>
                  <a:cs typeface="Calibri"/>
                </a:rPr>
                <a:t>9</a:t>
              </a:r>
              <a:endParaRPr sz="1049">
                <a:latin typeface="Calibri"/>
                <a:cs typeface="Calibri"/>
              </a:endParaRPr>
            </a:p>
          </p:txBody>
        </p:sp>
        <p:sp>
          <p:nvSpPr>
            <p:cNvPr id="43" name="object 43"/>
            <p:cNvSpPr txBox="1"/>
            <p:nvPr/>
          </p:nvSpPr>
          <p:spPr>
            <a:xfrm>
              <a:off x="3045195" y="3392164"/>
              <a:ext cx="291356" cy="161454"/>
            </a:xfrm>
            <a:prstGeom prst="rect">
              <a:avLst/>
            </a:prstGeom>
          </p:spPr>
          <p:txBody>
            <a:bodyPr vert="horz" wrap="square" lIns="0" tIns="0" rIns="0" bIns="0" rtlCol="0">
              <a:spAutoFit/>
            </a:bodyPr>
            <a:lstStyle/>
            <a:p>
              <a:pPr marL="11100"/>
              <a:r>
                <a:rPr sz="1049" b="1" spc="-35" dirty="0">
                  <a:solidFill>
                    <a:srgbClr val="585858"/>
                  </a:solidFill>
                  <a:latin typeface="Calibri"/>
                  <a:cs typeface="Calibri"/>
                </a:rPr>
                <a:t>2</a:t>
              </a:r>
              <a:r>
                <a:rPr sz="1049" b="1" spc="22" dirty="0">
                  <a:solidFill>
                    <a:srgbClr val="585858"/>
                  </a:solidFill>
                  <a:latin typeface="Calibri"/>
                  <a:cs typeface="Calibri"/>
                </a:rPr>
                <a:t>0</a:t>
              </a:r>
              <a:r>
                <a:rPr sz="1049" b="1" spc="-35" dirty="0">
                  <a:solidFill>
                    <a:srgbClr val="585858"/>
                  </a:solidFill>
                  <a:latin typeface="Calibri"/>
                  <a:cs typeface="Calibri"/>
                </a:rPr>
                <a:t>2</a:t>
              </a:r>
              <a:r>
                <a:rPr sz="1049" b="1" spc="9" dirty="0">
                  <a:solidFill>
                    <a:srgbClr val="585858"/>
                  </a:solidFill>
                  <a:latin typeface="Calibri"/>
                  <a:cs typeface="Calibri"/>
                </a:rPr>
                <a:t>0</a:t>
              </a:r>
              <a:endParaRPr sz="1049">
                <a:latin typeface="Calibri"/>
                <a:cs typeface="Calibri"/>
              </a:endParaRPr>
            </a:p>
          </p:txBody>
        </p:sp>
      </p:grpSp>
      <p:sp>
        <p:nvSpPr>
          <p:cNvPr id="82" name="CasellaDiTesto 81">
            <a:extLst>
              <a:ext uri="{FF2B5EF4-FFF2-40B4-BE49-F238E27FC236}">
                <a16:creationId xmlns:a16="http://schemas.microsoft.com/office/drawing/2014/main" id="{A2086193-75C4-D5BE-80EA-4CB003102764}"/>
              </a:ext>
            </a:extLst>
          </p:cNvPr>
          <p:cNvSpPr txBox="1"/>
          <p:nvPr/>
        </p:nvSpPr>
        <p:spPr>
          <a:xfrm>
            <a:off x="1392439" y="284352"/>
            <a:ext cx="7869975" cy="646331"/>
          </a:xfrm>
          <a:prstGeom prst="rect">
            <a:avLst/>
          </a:prstGeom>
          <a:noFill/>
        </p:spPr>
        <p:txBody>
          <a:bodyPr wrap="none" rtlCol="0">
            <a:spAutoFit/>
          </a:bodyPr>
          <a:lstStyle/>
          <a:p>
            <a:r>
              <a:rPr lang="it-IT" sz="3600" dirty="0"/>
              <a:t>Terapia del dolore 2022 in Italia</a:t>
            </a:r>
            <a:r>
              <a:rPr lang="it-IT" sz="3600" spc="4" dirty="0"/>
              <a:t> </a:t>
            </a:r>
            <a:r>
              <a:rPr lang="it-IT" sz="3600" spc="9" dirty="0"/>
              <a:t>(O</a:t>
            </a:r>
            <a:r>
              <a:rPr lang="it-IT" sz="3600" spc="17" dirty="0"/>
              <a:t>S</a:t>
            </a:r>
            <a:r>
              <a:rPr lang="it-IT" sz="3600" spc="26" dirty="0"/>
              <a:t>M</a:t>
            </a:r>
            <a:r>
              <a:rPr lang="it-IT" sz="3600" spc="-9" dirty="0"/>
              <a:t>E</a:t>
            </a:r>
            <a:r>
              <a:rPr lang="it-IT" sz="3600" spc="-13" dirty="0"/>
              <a:t>D</a:t>
            </a:r>
            <a:r>
              <a:rPr lang="it-IT" sz="3600" spc="9" dirty="0"/>
              <a:t>)</a:t>
            </a:r>
            <a:endParaRPr lang="it-IT" sz="3600" dirty="0"/>
          </a:p>
        </p:txBody>
      </p:sp>
      <p:sp>
        <p:nvSpPr>
          <p:cNvPr id="84" name="CasellaDiTesto 83">
            <a:extLst>
              <a:ext uri="{FF2B5EF4-FFF2-40B4-BE49-F238E27FC236}">
                <a16:creationId xmlns:a16="http://schemas.microsoft.com/office/drawing/2014/main" id="{77E690C9-4CAA-40AA-E55A-06B1C4250BDB}"/>
              </a:ext>
            </a:extLst>
          </p:cNvPr>
          <p:cNvSpPr txBox="1"/>
          <p:nvPr/>
        </p:nvSpPr>
        <p:spPr>
          <a:xfrm>
            <a:off x="1627674" y="1163718"/>
            <a:ext cx="2548133" cy="461665"/>
          </a:xfrm>
          <a:prstGeom prst="rect">
            <a:avLst/>
          </a:prstGeom>
          <a:noFill/>
        </p:spPr>
        <p:txBody>
          <a:bodyPr wrap="none" rtlCol="0">
            <a:spAutoFit/>
          </a:bodyPr>
          <a:lstStyle/>
          <a:p>
            <a:r>
              <a:rPr lang="it-IT" sz="2400" dirty="0"/>
              <a:t>Il mercato è stabile</a:t>
            </a:r>
          </a:p>
        </p:txBody>
      </p:sp>
      <p:pic>
        <p:nvPicPr>
          <p:cNvPr id="86" name="object 3">
            <a:extLst>
              <a:ext uri="{FF2B5EF4-FFF2-40B4-BE49-F238E27FC236}">
                <a16:creationId xmlns:a16="http://schemas.microsoft.com/office/drawing/2014/main" id="{30B7FEE0-BDA5-615F-B7F3-A4BCAE20383A}"/>
              </a:ext>
            </a:extLst>
          </p:cNvPr>
          <p:cNvPicPr/>
          <p:nvPr/>
        </p:nvPicPr>
        <p:blipFill>
          <a:blip r:embed="rId3" cstate="print"/>
          <a:stretch>
            <a:fillRect/>
          </a:stretch>
        </p:blipFill>
        <p:spPr>
          <a:xfrm>
            <a:off x="6202331" y="1825896"/>
            <a:ext cx="3691054" cy="3677096"/>
          </a:xfrm>
          <a:prstGeom prst="rect">
            <a:avLst/>
          </a:prstGeom>
        </p:spPr>
      </p:pic>
      <p:sp>
        <p:nvSpPr>
          <p:cNvPr id="87" name="CasellaDiTesto 86">
            <a:extLst>
              <a:ext uri="{FF2B5EF4-FFF2-40B4-BE49-F238E27FC236}">
                <a16:creationId xmlns:a16="http://schemas.microsoft.com/office/drawing/2014/main" id="{C551D775-110B-D2D7-E5A7-9F37AD357391}"/>
              </a:ext>
            </a:extLst>
          </p:cNvPr>
          <p:cNvSpPr txBox="1"/>
          <p:nvPr/>
        </p:nvSpPr>
        <p:spPr>
          <a:xfrm>
            <a:off x="7158993" y="1166249"/>
            <a:ext cx="1796326" cy="461665"/>
          </a:xfrm>
          <a:prstGeom prst="rect">
            <a:avLst/>
          </a:prstGeom>
          <a:noFill/>
        </p:spPr>
        <p:txBody>
          <a:bodyPr wrap="none" rtlCol="0">
            <a:spAutoFit/>
          </a:bodyPr>
          <a:lstStyle/>
          <a:p>
            <a:r>
              <a:rPr lang="it-IT" sz="2400" dirty="0"/>
              <a:t>La spesa cala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B6525FB-FC0E-A843-EAB1-D812B05F8929}"/>
              </a:ext>
            </a:extLst>
          </p:cNvPr>
          <p:cNvSpPr txBox="1"/>
          <p:nvPr/>
        </p:nvSpPr>
        <p:spPr>
          <a:xfrm>
            <a:off x="1392662" y="206908"/>
            <a:ext cx="7869975" cy="646331"/>
          </a:xfrm>
          <a:prstGeom prst="rect">
            <a:avLst/>
          </a:prstGeom>
          <a:noFill/>
        </p:spPr>
        <p:txBody>
          <a:bodyPr wrap="none" rtlCol="0">
            <a:spAutoFit/>
          </a:bodyPr>
          <a:lstStyle/>
          <a:p>
            <a:r>
              <a:rPr lang="it-IT" sz="3600" dirty="0"/>
              <a:t>Terapia del dolore 2022 in Italia</a:t>
            </a:r>
            <a:r>
              <a:rPr lang="it-IT" sz="3600" spc="4" dirty="0"/>
              <a:t> </a:t>
            </a:r>
            <a:r>
              <a:rPr lang="it-IT" sz="3600" spc="9" dirty="0"/>
              <a:t>(O</a:t>
            </a:r>
            <a:r>
              <a:rPr lang="it-IT" sz="3600" spc="17" dirty="0"/>
              <a:t>S</a:t>
            </a:r>
            <a:r>
              <a:rPr lang="it-IT" sz="3600" spc="26" dirty="0"/>
              <a:t>M</a:t>
            </a:r>
            <a:r>
              <a:rPr lang="it-IT" sz="3600" spc="-9" dirty="0"/>
              <a:t>E</a:t>
            </a:r>
            <a:r>
              <a:rPr lang="it-IT" sz="3600" spc="-13" dirty="0"/>
              <a:t>D</a:t>
            </a:r>
            <a:r>
              <a:rPr lang="it-IT" sz="3600" spc="9" dirty="0"/>
              <a:t>)</a:t>
            </a:r>
            <a:endParaRPr lang="it-IT" sz="3600" dirty="0"/>
          </a:p>
        </p:txBody>
      </p:sp>
      <p:sp>
        <p:nvSpPr>
          <p:cNvPr id="7" name="object 44">
            <a:extLst>
              <a:ext uri="{FF2B5EF4-FFF2-40B4-BE49-F238E27FC236}">
                <a16:creationId xmlns:a16="http://schemas.microsoft.com/office/drawing/2014/main" id="{DC88D17A-D800-5DC0-64A1-792DBC659432}"/>
              </a:ext>
            </a:extLst>
          </p:cNvPr>
          <p:cNvSpPr/>
          <p:nvPr/>
        </p:nvSpPr>
        <p:spPr>
          <a:xfrm>
            <a:off x="5520630" y="1998235"/>
            <a:ext cx="4563132" cy="3327074"/>
          </a:xfrm>
          <a:prstGeom prst="rect">
            <a:avLst/>
          </a:prstGeom>
          <a:blipFill>
            <a:blip r:embed="rId2" cstate="print"/>
            <a:stretch>
              <a:fillRect/>
            </a:stretch>
          </a:blipFill>
        </p:spPr>
        <p:txBody>
          <a:bodyPr wrap="square" lIns="0" tIns="0" rIns="0" bIns="0" rtlCol="0"/>
          <a:lstStyle/>
          <a:p>
            <a:endParaRPr sz="1573"/>
          </a:p>
        </p:txBody>
      </p:sp>
      <p:sp>
        <p:nvSpPr>
          <p:cNvPr id="8" name="CasellaDiTesto 7">
            <a:extLst>
              <a:ext uri="{FF2B5EF4-FFF2-40B4-BE49-F238E27FC236}">
                <a16:creationId xmlns:a16="http://schemas.microsoft.com/office/drawing/2014/main" id="{668C3342-6F03-B095-D439-DAEEEB94F91A}"/>
              </a:ext>
            </a:extLst>
          </p:cNvPr>
          <p:cNvSpPr txBox="1"/>
          <p:nvPr/>
        </p:nvSpPr>
        <p:spPr>
          <a:xfrm>
            <a:off x="5783695" y="1259980"/>
            <a:ext cx="4037003" cy="461665"/>
          </a:xfrm>
          <a:prstGeom prst="rect">
            <a:avLst/>
          </a:prstGeom>
          <a:noFill/>
        </p:spPr>
        <p:txBody>
          <a:bodyPr wrap="none" rtlCol="0">
            <a:spAutoFit/>
          </a:bodyPr>
          <a:lstStyle/>
          <a:p>
            <a:r>
              <a:rPr lang="it-IT" sz="2400" dirty="0"/>
              <a:t>I pazienti sono anziani e donne</a:t>
            </a:r>
          </a:p>
        </p:txBody>
      </p:sp>
      <p:pic>
        <p:nvPicPr>
          <p:cNvPr id="9" name="object 6">
            <a:extLst>
              <a:ext uri="{FF2B5EF4-FFF2-40B4-BE49-F238E27FC236}">
                <a16:creationId xmlns:a16="http://schemas.microsoft.com/office/drawing/2014/main" id="{3C0B33FE-D310-4182-24CA-71D1E85B7FEF}"/>
              </a:ext>
            </a:extLst>
          </p:cNvPr>
          <p:cNvPicPr/>
          <p:nvPr/>
        </p:nvPicPr>
        <p:blipFill>
          <a:blip r:embed="rId3" cstate="print"/>
          <a:stretch>
            <a:fillRect/>
          </a:stretch>
        </p:blipFill>
        <p:spPr>
          <a:xfrm>
            <a:off x="697261" y="1969134"/>
            <a:ext cx="3584807" cy="3385276"/>
          </a:xfrm>
          <a:prstGeom prst="rect">
            <a:avLst/>
          </a:prstGeom>
        </p:spPr>
      </p:pic>
      <p:sp>
        <p:nvSpPr>
          <p:cNvPr id="10" name="CasellaDiTesto 9">
            <a:extLst>
              <a:ext uri="{FF2B5EF4-FFF2-40B4-BE49-F238E27FC236}">
                <a16:creationId xmlns:a16="http://schemas.microsoft.com/office/drawing/2014/main" id="{1CD60D83-3589-18DD-C91C-0DD87B0CC0DF}"/>
              </a:ext>
            </a:extLst>
          </p:cNvPr>
          <p:cNvSpPr txBox="1"/>
          <p:nvPr/>
        </p:nvSpPr>
        <p:spPr>
          <a:xfrm>
            <a:off x="719831" y="1287400"/>
            <a:ext cx="3393045" cy="461665"/>
          </a:xfrm>
          <a:prstGeom prst="rect">
            <a:avLst/>
          </a:prstGeom>
          <a:noFill/>
        </p:spPr>
        <p:txBody>
          <a:bodyPr wrap="none" rtlCol="0">
            <a:spAutoFit/>
          </a:bodyPr>
          <a:lstStyle/>
          <a:p>
            <a:r>
              <a:rPr lang="it-IT" sz="2400" dirty="0"/>
              <a:t>Divario Nord Sud marcato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7928" y="96522"/>
            <a:ext cx="6893201" cy="1123686"/>
          </a:xfrm>
          <a:prstGeom prst="rect">
            <a:avLst/>
          </a:prstGeom>
        </p:spPr>
        <p:txBody>
          <a:bodyPr vert="horz" wrap="square" lIns="0" tIns="15539" rIns="0" bIns="0" rtlCol="0" anchor="ctr">
            <a:spAutoFit/>
          </a:bodyPr>
          <a:lstStyle/>
          <a:p>
            <a:pPr marL="11100" algn="ctr">
              <a:lnSpc>
                <a:spcPct val="100000"/>
              </a:lnSpc>
              <a:spcBef>
                <a:spcPts val="0"/>
              </a:spcBef>
            </a:pPr>
            <a:r>
              <a:rPr lang="it-IT" sz="3600" dirty="0">
                <a:latin typeface="+mn-lt"/>
                <a:ea typeface="+mn-ea"/>
                <a:cs typeface="+mn-cs"/>
              </a:rPr>
              <a:t>Terapia del dolore</a:t>
            </a:r>
            <a:r>
              <a:rPr sz="3600" dirty="0">
                <a:latin typeface="+mn-lt"/>
                <a:ea typeface="+mn-ea"/>
                <a:cs typeface="+mn-cs"/>
              </a:rPr>
              <a:t> 2022 </a:t>
            </a:r>
            <a:r>
              <a:rPr lang="it-IT" sz="3600" dirty="0">
                <a:latin typeface="+mn-lt"/>
                <a:ea typeface="+mn-ea"/>
                <a:cs typeface="+mn-cs"/>
              </a:rPr>
              <a:t>in Italia: ancora troppi FANS</a:t>
            </a:r>
            <a:r>
              <a:rPr sz="3600" dirty="0">
                <a:latin typeface="+mn-lt"/>
                <a:ea typeface="+mn-ea"/>
                <a:cs typeface="+mn-cs"/>
              </a:rPr>
              <a:t> (OSMED)</a:t>
            </a:r>
          </a:p>
        </p:txBody>
      </p:sp>
      <p:grpSp>
        <p:nvGrpSpPr>
          <p:cNvPr id="3" name="object 3"/>
          <p:cNvGrpSpPr/>
          <p:nvPr/>
        </p:nvGrpSpPr>
        <p:grpSpPr>
          <a:xfrm>
            <a:off x="3352813" y="1562397"/>
            <a:ext cx="4291534" cy="1531015"/>
            <a:chOff x="3817620" y="1742313"/>
            <a:chExt cx="4910455" cy="1751817"/>
          </a:xfrm>
        </p:grpSpPr>
        <p:sp>
          <p:nvSpPr>
            <p:cNvPr id="4" name="object 4"/>
            <p:cNvSpPr/>
            <p:nvPr/>
          </p:nvSpPr>
          <p:spPr>
            <a:xfrm>
              <a:off x="3817620" y="1742313"/>
              <a:ext cx="4910455" cy="915035"/>
            </a:xfrm>
            <a:custGeom>
              <a:avLst/>
              <a:gdLst/>
              <a:ahLst/>
              <a:cxnLst/>
              <a:rect l="l" t="t" r="r" b="b"/>
              <a:pathLst>
                <a:path w="4910455" h="915035">
                  <a:moveTo>
                    <a:pt x="0" y="914653"/>
                  </a:moveTo>
                  <a:lnTo>
                    <a:pt x="608076" y="914653"/>
                  </a:lnTo>
                </a:path>
                <a:path w="4910455" h="915035">
                  <a:moveTo>
                    <a:pt x="1156715" y="914653"/>
                  </a:moveTo>
                  <a:lnTo>
                    <a:pt x="1303019" y="914653"/>
                  </a:lnTo>
                </a:path>
                <a:path w="4910455" h="915035">
                  <a:moveTo>
                    <a:pt x="1851659" y="914653"/>
                  </a:moveTo>
                  <a:lnTo>
                    <a:pt x="4910328" y="914653"/>
                  </a:lnTo>
                </a:path>
                <a:path w="4910455" h="915035">
                  <a:moveTo>
                    <a:pt x="0" y="603631"/>
                  </a:moveTo>
                  <a:lnTo>
                    <a:pt x="608076" y="603631"/>
                  </a:lnTo>
                </a:path>
                <a:path w="4910455" h="915035">
                  <a:moveTo>
                    <a:pt x="1156715" y="603631"/>
                  </a:moveTo>
                  <a:lnTo>
                    <a:pt x="4910328" y="603631"/>
                  </a:lnTo>
                </a:path>
                <a:path w="4910455" h="915035">
                  <a:moveTo>
                    <a:pt x="0" y="301878"/>
                  </a:moveTo>
                  <a:lnTo>
                    <a:pt x="608076" y="301878"/>
                  </a:lnTo>
                </a:path>
                <a:path w="4910455" h="915035">
                  <a:moveTo>
                    <a:pt x="1156715" y="301878"/>
                  </a:moveTo>
                  <a:lnTo>
                    <a:pt x="4910328" y="301878"/>
                  </a:lnTo>
                </a:path>
                <a:path w="4910455" h="915035">
                  <a:moveTo>
                    <a:pt x="0" y="0"/>
                  </a:moveTo>
                  <a:lnTo>
                    <a:pt x="4910328" y="0"/>
                  </a:lnTo>
                </a:path>
              </a:pathLst>
            </a:custGeom>
            <a:ln w="9525">
              <a:solidFill>
                <a:srgbClr val="D9D9D9"/>
              </a:solidFill>
            </a:ln>
          </p:spPr>
          <p:txBody>
            <a:bodyPr wrap="square" lIns="0" tIns="0" rIns="0" bIns="0" rtlCol="0"/>
            <a:lstStyle/>
            <a:p>
              <a:endParaRPr sz="1573"/>
            </a:p>
          </p:txBody>
        </p:sp>
        <p:sp>
          <p:nvSpPr>
            <p:cNvPr id="5" name="object 5"/>
            <p:cNvSpPr/>
            <p:nvPr/>
          </p:nvSpPr>
          <p:spPr>
            <a:xfrm>
              <a:off x="4425696" y="1875015"/>
              <a:ext cx="2999740" cy="1079500"/>
            </a:xfrm>
            <a:custGeom>
              <a:avLst/>
              <a:gdLst/>
              <a:ahLst/>
              <a:cxnLst/>
              <a:rect l="l" t="t" r="r" b="b"/>
              <a:pathLst>
                <a:path w="2999740" h="1079500">
                  <a:moveTo>
                    <a:pt x="548640" y="0"/>
                  </a:moveTo>
                  <a:lnTo>
                    <a:pt x="0" y="0"/>
                  </a:lnTo>
                  <a:lnTo>
                    <a:pt x="0" y="1079258"/>
                  </a:lnTo>
                  <a:lnTo>
                    <a:pt x="548640" y="1079258"/>
                  </a:lnTo>
                  <a:lnTo>
                    <a:pt x="548640" y="0"/>
                  </a:lnTo>
                  <a:close/>
                </a:path>
                <a:path w="2999740" h="1079500">
                  <a:moveTo>
                    <a:pt x="2999232" y="932916"/>
                  </a:moveTo>
                  <a:lnTo>
                    <a:pt x="2450592" y="932916"/>
                  </a:lnTo>
                  <a:lnTo>
                    <a:pt x="2450592" y="1079258"/>
                  </a:lnTo>
                  <a:lnTo>
                    <a:pt x="2999232" y="1079258"/>
                  </a:lnTo>
                  <a:lnTo>
                    <a:pt x="2999232" y="932916"/>
                  </a:lnTo>
                  <a:close/>
                </a:path>
              </a:pathLst>
            </a:custGeom>
            <a:solidFill>
              <a:srgbClr val="4471C4"/>
            </a:solidFill>
          </p:spPr>
          <p:txBody>
            <a:bodyPr wrap="square" lIns="0" tIns="0" rIns="0" bIns="0" rtlCol="0"/>
            <a:lstStyle/>
            <a:p>
              <a:endParaRPr sz="1573"/>
            </a:p>
          </p:txBody>
        </p:sp>
        <p:sp>
          <p:nvSpPr>
            <p:cNvPr id="6" name="object 6"/>
            <p:cNvSpPr/>
            <p:nvPr/>
          </p:nvSpPr>
          <p:spPr>
            <a:xfrm>
              <a:off x="5120640" y="2487814"/>
              <a:ext cx="3008631" cy="466725"/>
            </a:xfrm>
            <a:custGeom>
              <a:avLst/>
              <a:gdLst/>
              <a:ahLst/>
              <a:cxnLst/>
              <a:rect l="l" t="t" r="r" b="b"/>
              <a:pathLst>
                <a:path w="3008629" h="466725">
                  <a:moveTo>
                    <a:pt x="548640" y="0"/>
                  </a:moveTo>
                  <a:lnTo>
                    <a:pt x="0" y="0"/>
                  </a:lnTo>
                  <a:lnTo>
                    <a:pt x="0" y="466458"/>
                  </a:lnTo>
                  <a:lnTo>
                    <a:pt x="548640" y="466458"/>
                  </a:lnTo>
                  <a:lnTo>
                    <a:pt x="548640" y="0"/>
                  </a:lnTo>
                  <a:close/>
                </a:path>
                <a:path w="3008629" h="466725">
                  <a:moveTo>
                    <a:pt x="3008363" y="320116"/>
                  </a:moveTo>
                  <a:lnTo>
                    <a:pt x="2450592" y="320116"/>
                  </a:lnTo>
                  <a:lnTo>
                    <a:pt x="2450592" y="466458"/>
                  </a:lnTo>
                  <a:lnTo>
                    <a:pt x="3008363" y="466458"/>
                  </a:lnTo>
                  <a:lnTo>
                    <a:pt x="3008363" y="320116"/>
                  </a:lnTo>
                  <a:close/>
                </a:path>
              </a:pathLst>
            </a:custGeom>
            <a:solidFill>
              <a:srgbClr val="EC7C30"/>
            </a:solidFill>
          </p:spPr>
          <p:txBody>
            <a:bodyPr wrap="square" lIns="0" tIns="0" rIns="0" bIns="0" rtlCol="0"/>
            <a:lstStyle/>
            <a:p>
              <a:endParaRPr sz="1573" dirty="0"/>
            </a:p>
          </p:txBody>
        </p:sp>
        <p:sp>
          <p:nvSpPr>
            <p:cNvPr id="7" name="object 7"/>
            <p:cNvSpPr/>
            <p:nvPr/>
          </p:nvSpPr>
          <p:spPr>
            <a:xfrm>
              <a:off x="3817620" y="2958846"/>
              <a:ext cx="4910455" cy="0"/>
            </a:xfrm>
            <a:custGeom>
              <a:avLst/>
              <a:gdLst/>
              <a:ahLst/>
              <a:cxnLst/>
              <a:rect l="l" t="t" r="r" b="b"/>
              <a:pathLst>
                <a:path w="4910455">
                  <a:moveTo>
                    <a:pt x="0" y="0"/>
                  </a:moveTo>
                  <a:lnTo>
                    <a:pt x="4910328" y="0"/>
                  </a:lnTo>
                </a:path>
              </a:pathLst>
            </a:custGeom>
            <a:ln w="9525">
              <a:solidFill>
                <a:srgbClr val="D9D9D9"/>
              </a:solidFill>
            </a:ln>
          </p:spPr>
          <p:txBody>
            <a:bodyPr wrap="square" lIns="0" tIns="0" rIns="0" bIns="0" rtlCol="0"/>
            <a:lstStyle/>
            <a:p>
              <a:endParaRPr sz="1573"/>
            </a:p>
          </p:txBody>
        </p:sp>
        <p:sp>
          <p:nvSpPr>
            <p:cNvPr id="8" name="object 8"/>
            <p:cNvSpPr/>
            <p:nvPr/>
          </p:nvSpPr>
          <p:spPr>
            <a:xfrm>
              <a:off x="5458968" y="3411580"/>
              <a:ext cx="82550" cy="82550"/>
            </a:xfrm>
            <a:custGeom>
              <a:avLst/>
              <a:gdLst/>
              <a:ahLst/>
              <a:cxnLst/>
              <a:rect l="l" t="t" r="r" b="b"/>
              <a:pathLst>
                <a:path w="82550" h="82550">
                  <a:moveTo>
                    <a:pt x="82296" y="0"/>
                  </a:moveTo>
                  <a:lnTo>
                    <a:pt x="0" y="0"/>
                  </a:lnTo>
                  <a:lnTo>
                    <a:pt x="0" y="82316"/>
                  </a:lnTo>
                  <a:lnTo>
                    <a:pt x="82296" y="82316"/>
                  </a:lnTo>
                  <a:lnTo>
                    <a:pt x="82296" y="0"/>
                  </a:lnTo>
                  <a:close/>
                </a:path>
              </a:pathLst>
            </a:custGeom>
            <a:solidFill>
              <a:srgbClr val="4471C4"/>
            </a:solidFill>
          </p:spPr>
          <p:txBody>
            <a:bodyPr wrap="square" lIns="0" tIns="0" rIns="0" bIns="0" rtlCol="0"/>
            <a:lstStyle/>
            <a:p>
              <a:endParaRPr sz="1573"/>
            </a:p>
          </p:txBody>
        </p:sp>
        <p:sp>
          <p:nvSpPr>
            <p:cNvPr id="9" name="object 9"/>
            <p:cNvSpPr/>
            <p:nvPr/>
          </p:nvSpPr>
          <p:spPr>
            <a:xfrm>
              <a:off x="6254496" y="3411580"/>
              <a:ext cx="82550" cy="82550"/>
            </a:xfrm>
            <a:custGeom>
              <a:avLst/>
              <a:gdLst/>
              <a:ahLst/>
              <a:cxnLst/>
              <a:rect l="l" t="t" r="r" b="b"/>
              <a:pathLst>
                <a:path w="82550" h="82550">
                  <a:moveTo>
                    <a:pt x="82296" y="0"/>
                  </a:moveTo>
                  <a:lnTo>
                    <a:pt x="0" y="0"/>
                  </a:lnTo>
                  <a:lnTo>
                    <a:pt x="0" y="82316"/>
                  </a:lnTo>
                  <a:lnTo>
                    <a:pt x="82296" y="82316"/>
                  </a:lnTo>
                  <a:lnTo>
                    <a:pt x="82296" y="0"/>
                  </a:lnTo>
                  <a:close/>
                </a:path>
              </a:pathLst>
            </a:custGeom>
            <a:solidFill>
              <a:srgbClr val="EC7C30"/>
            </a:solidFill>
          </p:spPr>
          <p:txBody>
            <a:bodyPr wrap="square" lIns="0" tIns="0" rIns="0" bIns="0" rtlCol="0"/>
            <a:lstStyle/>
            <a:p>
              <a:endParaRPr sz="1573"/>
            </a:p>
          </p:txBody>
        </p:sp>
      </p:grpSp>
      <p:sp>
        <p:nvSpPr>
          <p:cNvPr id="10" name="object 10"/>
          <p:cNvSpPr txBox="1"/>
          <p:nvPr/>
        </p:nvSpPr>
        <p:spPr>
          <a:xfrm>
            <a:off x="3063399" y="1553566"/>
            <a:ext cx="158720" cy="1231651"/>
          </a:xfrm>
          <a:prstGeom prst="rect">
            <a:avLst/>
          </a:prstGeom>
        </p:spPr>
        <p:txBody>
          <a:bodyPr vert="horz" wrap="square" lIns="0" tIns="13874" rIns="0" bIns="0" rtlCol="0">
            <a:spAutoFit/>
          </a:bodyPr>
          <a:lstStyle/>
          <a:p>
            <a:pPr marL="11100">
              <a:spcBef>
                <a:spcPts val="109"/>
              </a:spcBef>
            </a:pPr>
            <a:r>
              <a:rPr sz="1049" b="1" spc="-31" dirty="0">
                <a:solidFill>
                  <a:srgbClr val="585858"/>
                </a:solidFill>
                <a:latin typeface="Calibri"/>
                <a:cs typeface="Calibri"/>
              </a:rPr>
              <a:t>20</a:t>
            </a:r>
            <a:endParaRPr sz="1049">
              <a:latin typeface="Calibri"/>
              <a:cs typeface="Calibri"/>
            </a:endParaRPr>
          </a:p>
          <a:p>
            <a:pPr marL="11100">
              <a:spcBef>
                <a:spcPts val="830"/>
              </a:spcBef>
            </a:pPr>
            <a:r>
              <a:rPr sz="1049" b="1" spc="-31" dirty="0">
                <a:solidFill>
                  <a:srgbClr val="585858"/>
                </a:solidFill>
                <a:latin typeface="Calibri"/>
                <a:cs typeface="Calibri"/>
              </a:rPr>
              <a:t>15</a:t>
            </a:r>
            <a:endParaRPr sz="1049">
              <a:latin typeface="Calibri"/>
              <a:cs typeface="Calibri"/>
            </a:endParaRPr>
          </a:p>
          <a:p>
            <a:pPr marL="11100">
              <a:spcBef>
                <a:spcPts val="825"/>
              </a:spcBef>
            </a:pPr>
            <a:r>
              <a:rPr sz="1049" b="1" spc="-31" dirty="0">
                <a:solidFill>
                  <a:srgbClr val="585858"/>
                </a:solidFill>
                <a:latin typeface="Calibri"/>
                <a:cs typeface="Calibri"/>
              </a:rPr>
              <a:t>10</a:t>
            </a:r>
            <a:endParaRPr sz="1049">
              <a:latin typeface="Calibri"/>
              <a:cs typeface="Calibri"/>
            </a:endParaRPr>
          </a:p>
          <a:p>
            <a:pPr marL="78254">
              <a:spcBef>
                <a:spcPts val="830"/>
              </a:spcBef>
            </a:pPr>
            <a:r>
              <a:rPr sz="1049" b="1" spc="9" dirty="0">
                <a:solidFill>
                  <a:srgbClr val="585858"/>
                </a:solidFill>
                <a:latin typeface="Calibri"/>
                <a:cs typeface="Calibri"/>
              </a:rPr>
              <a:t>5</a:t>
            </a:r>
            <a:endParaRPr sz="1049">
              <a:latin typeface="Calibri"/>
              <a:cs typeface="Calibri"/>
            </a:endParaRPr>
          </a:p>
          <a:p>
            <a:pPr marL="78254">
              <a:spcBef>
                <a:spcPts val="825"/>
              </a:spcBef>
            </a:pPr>
            <a:r>
              <a:rPr sz="1049" b="1" spc="9" dirty="0">
                <a:solidFill>
                  <a:srgbClr val="585858"/>
                </a:solidFill>
                <a:latin typeface="Calibri"/>
                <a:cs typeface="Calibri"/>
              </a:rPr>
              <a:t>0</a:t>
            </a:r>
            <a:endParaRPr sz="1049">
              <a:latin typeface="Calibri"/>
              <a:cs typeface="Calibri"/>
            </a:endParaRPr>
          </a:p>
        </p:txBody>
      </p:sp>
      <p:sp>
        <p:nvSpPr>
          <p:cNvPr id="11" name="object 11"/>
          <p:cNvSpPr txBox="1"/>
          <p:nvPr/>
        </p:nvSpPr>
        <p:spPr>
          <a:xfrm>
            <a:off x="4111060" y="2786473"/>
            <a:ext cx="586596" cy="175464"/>
          </a:xfrm>
          <a:prstGeom prst="rect">
            <a:avLst/>
          </a:prstGeom>
        </p:spPr>
        <p:txBody>
          <a:bodyPr vert="horz" wrap="square" lIns="0" tIns="13874" rIns="0" bIns="0" rtlCol="0">
            <a:spAutoFit/>
          </a:bodyPr>
          <a:lstStyle/>
          <a:p>
            <a:pPr marL="11100">
              <a:spcBef>
                <a:spcPts val="109"/>
              </a:spcBef>
            </a:pPr>
            <a:r>
              <a:rPr sz="1049" spc="-9" dirty="0">
                <a:solidFill>
                  <a:srgbClr val="585858"/>
                </a:solidFill>
                <a:latin typeface="Calibri"/>
                <a:cs typeface="Calibri"/>
              </a:rPr>
              <a:t>DDD/1000</a:t>
            </a:r>
            <a:endParaRPr sz="1049">
              <a:latin typeface="Calibri"/>
              <a:cs typeface="Calibri"/>
            </a:endParaRPr>
          </a:p>
        </p:txBody>
      </p:sp>
      <p:sp>
        <p:nvSpPr>
          <p:cNvPr id="12" name="object 12"/>
          <p:cNvSpPr txBox="1"/>
          <p:nvPr/>
        </p:nvSpPr>
        <p:spPr>
          <a:xfrm>
            <a:off x="5930342" y="2786473"/>
            <a:ext cx="1241453" cy="175464"/>
          </a:xfrm>
          <a:prstGeom prst="rect">
            <a:avLst/>
          </a:prstGeom>
        </p:spPr>
        <p:txBody>
          <a:bodyPr vert="horz" wrap="square" lIns="0" tIns="13874" rIns="0" bIns="0" rtlCol="0">
            <a:spAutoFit/>
          </a:bodyPr>
          <a:lstStyle/>
          <a:p>
            <a:pPr marL="11100">
              <a:spcBef>
                <a:spcPts val="109"/>
              </a:spcBef>
            </a:pPr>
            <a:r>
              <a:rPr sz="1049" spc="22" dirty="0">
                <a:solidFill>
                  <a:srgbClr val="585858"/>
                </a:solidFill>
                <a:latin typeface="Calibri"/>
                <a:cs typeface="Calibri"/>
              </a:rPr>
              <a:t>A</a:t>
            </a:r>
            <a:r>
              <a:rPr sz="1049" spc="26" dirty="0">
                <a:solidFill>
                  <a:srgbClr val="585858"/>
                </a:solidFill>
                <a:latin typeface="Calibri"/>
                <a:cs typeface="Calibri"/>
              </a:rPr>
              <a:t>v</a:t>
            </a:r>
            <a:r>
              <a:rPr sz="1049" spc="-22" dirty="0">
                <a:solidFill>
                  <a:srgbClr val="585858"/>
                </a:solidFill>
                <a:latin typeface="Calibri"/>
                <a:cs typeface="Calibri"/>
              </a:rPr>
              <a:t>e</a:t>
            </a:r>
            <a:r>
              <a:rPr sz="1049" spc="9" dirty="0">
                <a:solidFill>
                  <a:srgbClr val="585858"/>
                </a:solidFill>
                <a:latin typeface="Calibri"/>
                <a:cs typeface="Calibri"/>
              </a:rPr>
              <a:t>r</a:t>
            </a:r>
            <a:r>
              <a:rPr sz="1049" dirty="0">
                <a:solidFill>
                  <a:srgbClr val="585858"/>
                </a:solidFill>
                <a:latin typeface="Calibri"/>
                <a:cs typeface="Calibri"/>
              </a:rPr>
              <a:t>a</a:t>
            </a:r>
            <a:r>
              <a:rPr sz="1049" spc="9" dirty="0">
                <a:solidFill>
                  <a:srgbClr val="585858"/>
                </a:solidFill>
                <a:latin typeface="Calibri"/>
                <a:cs typeface="Calibri"/>
              </a:rPr>
              <a:t>ge</a:t>
            </a:r>
            <a:r>
              <a:rPr sz="1049" spc="-79" dirty="0">
                <a:solidFill>
                  <a:srgbClr val="585858"/>
                </a:solidFill>
                <a:latin typeface="Calibri"/>
                <a:cs typeface="Calibri"/>
              </a:rPr>
              <a:t> </a:t>
            </a:r>
            <a:r>
              <a:rPr sz="1049" spc="-17" dirty="0">
                <a:solidFill>
                  <a:srgbClr val="585858"/>
                </a:solidFill>
                <a:latin typeface="Calibri"/>
                <a:cs typeface="Calibri"/>
              </a:rPr>
              <a:t>D</a:t>
            </a:r>
            <a:r>
              <a:rPr sz="1049" dirty="0">
                <a:solidFill>
                  <a:srgbClr val="585858"/>
                </a:solidFill>
                <a:latin typeface="Calibri"/>
                <a:cs typeface="Calibri"/>
              </a:rPr>
              <a:t>a</a:t>
            </a:r>
            <a:r>
              <a:rPr sz="1049" spc="9" dirty="0">
                <a:solidFill>
                  <a:srgbClr val="585858"/>
                </a:solidFill>
                <a:latin typeface="Calibri"/>
                <a:cs typeface="Calibri"/>
              </a:rPr>
              <a:t>ily</a:t>
            </a:r>
            <a:r>
              <a:rPr sz="1049" spc="-31" dirty="0">
                <a:solidFill>
                  <a:srgbClr val="585858"/>
                </a:solidFill>
                <a:latin typeface="Calibri"/>
                <a:cs typeface="Calibri"/>
              </a:rPr>
              <a:t> </a:t>
            </a:r>
            <a:r>
              <a:rPr sz="1049" spc="22" dirty="0">
                <a:solidFill>
                  <a:srgbClr val="585858"/>
                </a:solidFill>
                <a:latin typeface="Calibri"/>
                <a:cs typeface="Calibri"/>
              </a:rPr>
              <a:t>P</a:t>
            </a:r>
            <a:r>
              <a:rPr sz="1049" spc="9" dirty="0">
                <a:solidFill>
                  <a:srgbClr val="585858"/>
                </a:solidFill>
                <a:latin typeface="Calibri"/>
                <a:cs typeface="Calibri"/>
              </a:rPr>
              <a:t>ri</a:t>
            </a:r>
            <a:r>
              <a:rPr sz="1049" spc="-4" dirty="0">
                <a:solidFill>
                  <a:srgbClr val="585858"/>
                </a:solidFill>
                <a:latin typeface="Calibri"/>
                <a:cs typeface="Calibri"/>
              </a:rPr>
              <a:t>c</a:t>
            </a:r>
            <a:r>
              <a:rPr sz="1049" spc="9" dirty="0">
                <a:solidFill>
                  <a:srgbClr val="585858"/>
                </a:solidFill>
                <a:latin typeface="Calibri"/>
                <a:cs typeface="Calibri"/>
              </a:rPr>
              <a:t>e</a:t>
            </a:r>
            <a:r>
              <a:rPr sz="1049" spc="-79" dirty="0">
                <a:solidFill>
                  <a:srgbClr val="585858"/>
                </a:solidFill>
                <a:latin typeface="Calibri"/>
                <a:cs typeface="Calibri"/>
              </a:rPr>
              <a:t> </a:t>
            </a:r>
            <a:r>
              <a:rPr sz="1049" spc="-4" dirty="0">
                <a:solidFill>
                  <a:srgbClr val="585858"/>
                </a:solidFill>
                <a:latin typeface="Calibri"/>
                <a:cs typeface="Calibri"/>
              </a:rPr>
              <a:t>(</a:t>
            </a:r>
            <a:r>
              <a:rPr sz="1049" spc="31" dirty="0">
                <a:solidFill>
                  <a:srgbClr val="585858"/>
                </a:solidFill>
                <a:latin typeface="Calibri"/>
                <a:cs typeface="Calibri"/>
              </a:rPr>
              <a:t>€</a:t>
            </a:r>
            <a:r>
              <a:rPr sz="1049" spc="4" dirty="0">
                <a:solidFill>
                  <a:srgbClr val="585858"/>
                </a:solidFill>
                <a:latin typeface="Calibri"/>
                <a:cs typeface="Calibri"/>
              </a:rPr>
              <a:t>)</a:t>
            </a:r>
            <a:endParaRPr sz="1049">
              <a:latin typeface="Calibri"/>
              <a:cs typeface="Calibri"/>
            </a:endParaRPr>
          </a:p>
        </p:txBody>
      </p:sp>
      <p:sp>
        <p:nvSpPr>
          <p:cNvPr id="13" name="object 13"/>
          <p:cNvSpPr txBox="1"/>
          <p:nvPr/>
        </p:nvSpPr>
        <p:spPr>
          <a:xfrm>
            <a:off x="7761578" y="1226648"/>
            <a:ext cx="2737089" cy="460643"/>
          </a:xfrm>
          <a:prstGeom prst="rect">
            <a:avLst/>
          </a:prstGeom>
        </p:spPr>
        <p:txBody>
          <a:bodyPr vert="horz" wrap="square" lIns="0" tIns="211441" rIns="0" bIns="0" rtlCol="0">
            <a:spAutoFit/>
          </a:bodyPr>
          <a:lstStyle/>
          <a:p>
            <a:pPr marL="11100">
              <a:spcBef>
                <a:spcPts val="1071"/>
              </a:spcBef>
            </a:pPr>
            <a:r>
              <a:rPr sz="1617" spc="9" dirty="0">
                <a:solidFill>
                  <a:srgbClr val="585858"/>
                </a:solidFill>
                <a:latin typeface="Calibri"/>
                <a:cs typeface="Calibri"/>
              </a:rPr>
              <a:t>DDD</a:t>
            </a:r>
            <a:r>
              <a:rPr sz="1617" spc="4" dirty="0">
                <a:solidFill>
                  <a:srgbClr val="585858"/>
                </a:solidFill>
                <a:latin typeface="Calibri"/>
                <a:cs typeface="Calibri"/>
              </a:rPr>
              <a:t> </a:t>
            </a:r>
            <a:r>
              <a:rPr sz="1617" spc="13" dirty="0">
                <a:solidFill>
                  <a:srgbClr val="585858"/>
                </a:solidFill>
                <a:latin typeface="Calibri"/>
                <a:cs typeface="Calibri"/>
              </a:rPr>
              <a:t>&amp;</a:t>
            </a:r>
            <a:r>
              <a:rPr sz="1617" spc="-44" dirty="0">
                <a:solidFill>
                  <a:srgbClr val="585858"/>
                </a:solidFill>
                <a:latin typeface="Calibri"/>
                <a:cs typeface="Calibri"/>
              </a:rPr>
              <a:t> </a:t>
            </a:r>
            <a:r>
              <a:rPr sz="1617" dirty="0">
                <a:solidFill>
                  <a:srgbClr val="585858"/>
                </a:solidFill>
                <a:latin typeface="Calibri"/>
                <a:cs typeface="Calibri"/>
              </a:rPr>
              <a:t>Daily</a:t>
            </a:r>
            <a:r>
              <a:rPr sz="1617" spc="26" dirty="0">
                <a:solidFill>
                  <a:srgbClr val="585858"/>
                </a:solidFill>
                <a:latin typeface="Calibri"/>
                <a:cs typeface="Calibri"/>
              </a:rPr>
              <a:t> </a:t>
            </a:r>
            <a:r>
              <a:rPr sz="1617" dirty="0">
                <a:solidFill>
                  <a:srgbClr val="585858"/>
                </a:solidFill>
                <a:latin typeface="Calibri"/>
                <a:cs typeface="Calibri"/>
              </a:rPr>
              <a:t>Price</a:t>
            </a:r>
            <a:r>
              <a:rPr sz="1617" spc="4" dirty="0">
                <a:solidFill>
                  <a:srgbClr val="585858"/>
                </a:solidFill>
                <a:latin typeface="Calibri"/>
                <a:cs typeface="Calibri"/>
              </a:rPr>
              <a:t> (€)</a:t>
            </a:r>
            <a:r>
              <a:rPr sz="1617" spc="-52" dirty="0">
                <a:solidFill>
                  <a:srgbClr val="585858"/>
                </a:solidFill>
                <a:latin typeface="Calibri"/>
                <a:cs typeface="Calibri"/>
              </a:rPr>
              <a:t> </a:t>
            </a:r>
            <a:r>
              <a:rPr sz="1617" spc="4" dirty="0">
                <a:solidFill>
                  <a:srgbClr val="585858"/>
                </a:solidFill>
                <a:latin typeface="Calibri"/>
                <a:cs typeface="Calibri"/>
              </a:rPr>
              <a:t>in</a:t>
            </a:r>
            <a:r>
              <a:rPr sz="1617" spc="22" dirty="0">
                <a:solidFill>
                  <a:srgbClr val="585858"/>
                </a:solidFill>
                <a:latin typeface="Calibri"/>
                <a:cs typeface="Calibri"/>
              </a:rPr>
              <a:t> </a:t>
            </a:r>
            <a:r>
              <a:rPr sz="1617" dirty="0">
                <a:solidFill>
                  <a:srgbClr val="585858"/>
                </a:solidFill>
                <a:latin typeface="Calibri"/>
                <a:cs typeface="Calibri"/>
              </a:rPr>
              <a:t>2021</a:t>
            </a:r>
            <a:endParaRPr sz="1617" dirty="0">
              <a:latin typeface="Calibri"/>
              <a:cs typeface="Calibri"/>
            </a:endParaRPr>
          </a:p>
        </p:txBody>
      </p:sp>
      <p:sp>
        <p:nvSpPr>
          <p:cNvPr id="14" name="object 14"/>
          <p:cNvSpPr txBox="1"/>
          <p:nvPr/>
        </p:nvSpPr>
        <p:spPr>
          <a:xfrm>
            <a:off x="4918754" y="2978681"/>
            <a:ext cx="430651" cy="175464"/>
          </a:xfrm>
          <a:prstGeom prst="rect">
            <a:avLst/>
          </a:prstGeom>
        </p:spPr>
        <p:txBody>
          <a:bodyPr vert="horz" wrap="square" lIns="0" tIns="13874" rIns="0" bIns="0" rtlCol="0">
            <a:spAutoFit/>
          </a:bodyPr>
          <a:lstStyle/>
          <a:p>
            <a:pPr marL="11100">
              <a:spcBef>
                <a:spcPts val="109"/>
              </a:spcBef>
            </a:pPr>
            <a:r>
              <a:rPr sz="1049" b="1" spc="-13" dirty="0">
                <a:solidFill>
                  <a:srgbClr val="585858"/>
                </a:solidFill>
                <a:latin typeface="Calibri"/>
                <a:cs typeface="Calibri"/>
              </a:rPr>
              <a:t>NSAIDS</a:t>
            </a:r>
            <a:endParaRPr sz="1049">
              <a:latin typeface="Calibri"/>
              <a:cs typeface="Calibri"/>
            </a:endParaRPr>
          </a:p>
        </p:txBody>
      </p:sp>
      <p:sp>
        <p:nvSpPr>
          <p:cNvPr id="15" name="object 15"/>
          <p:cNvSpPr txBox="1"/>
          <p:nvPr/>
        </p:nvSpPr>
        <p:spPr>
          <a:xfrm>
            <a:off x="5556407" y="2978681"/>
            <a:ext cx="494473" cy="175464"/>
          </a:xfrm>
          <a:prstGeom prst="rect">
            <a:avLst/>
          </a:prstGeom>
        </p:spPr>
        <p:txBody>
          <a:bodyPr vert="horz" wrap="square" lIns="0" tIns="13874" rIns="0" bIns="0" rtlCol="0">
            <a:spAutoFit/>
          </a:bodyPr>
          <a:lstStyle/>
          <a:p>
            <a:pPr marL="11100">
              <a:spcBef>
                <a:spcPts val="109"/>
              </a:spcBef>
            </a:pPr>
            <a:r>
              <a:rPr sz="1049" b="1" spc="-22" dirty="0">
                <a:solidFill>
                  <a:srgbClr val="585858"/>
                </a:solidFill>
                <a:latin typeface="Calibri"/>
                <a:cs typeface="Calibri"/>
              </a:rPr>
              <a:t>O</a:t>
            </a:r>
            <a:r>
              <a:rPr sz="1049" b="1" dirty="0">
                <a:solidFill>
                  <a:srgbClr val="585858"/>
                </a:solidFill>
                <a:latin typeface="Calibri"/>
                <a:cs typeface="Calibri"/>
              </a:rPr>
              <a:t>P</a:t>
            </a:r>
            <a:r>
              <a:rPr sz="1049" b="1" spc="31" dirty="0">
                <a:solidFill>
                  <a:srgbClr val="585858"/>
                </a:solidFill>
                <a:latin typeface="Calibri"/>
                <a:cs typeface="Calibri"/>
              </a:rPr>
              <a:t>I</a:t>
            </a:r>
            <a:r>
              <a:rPr sz="1049" b="1" spc="-26" dirty="0">
                <a:solidFill>
                  <a:srgbClr val="585858"/>
                </a:solidFill>
                <a:latin typeface="Calibri"/>
                <a:cs typeface="Calibri"/>
              </a:rPr>
              <a:t>OI</a:t>
            </a:r>
            <a:r>
              <a:rPr sz="1049" b="1" spc="26" dirty="0">
                <a:solidFill>
                  <a:srgbClr val="585858"/>
                </a:solidFill>
                <a:latin typeface="Calibri"/>
                <a:cs typeface="Calibri"/>
              </a:rPr>
              <a:t>D</a:t>
            </a:r>
            <a:r>
              <a:rPr sz="1049" b="1" spc="9" dirty="0">
                <a:solidFill>
                  <a:srgbClr val="585858"/>
                </a:solidFill>
                <a:latin typeface="Calibri"/>
                <a:cs typeface="Calibri"/>
              </a:rPr>
              <a:t>S</a:t>
            </a:r>
            <a:endParaRPr sz="1049" dirty="0">
              <a:latin typeface="Calibri"/>
              <a:cs typeface="Calibri"/>
            </a:endParaRPr>
          </a:p>
        </p:txBody>
      </p:sp>
      <p:grpSp>
        <p:nvGrpSpPr>
          <p:cNvPr id="16" name="object 16"/>
          <p:cNvGrpSpPr/>
          <p:nvPr/>
        </p:nvGrpSpPr>
        <p:grpSpPr>
          <a:xfrm>
            <a:off x="2101591" y="3978978"/>
            <a:ext cx="6657342" cy="1207601"/>
            <a:chOff x="2404681" y="4399216"/>
            <a:chExt cx="7617459" cy="1381760"/>
          </a:xfrm>
        </p:grpSpPr>
        <p:sp>
          <p:nvSpPr>
            <p:cNvPr id="17" name="object 17"/>
            <p:cNvSpPr/>
            <p:nvPr/>
          </p:nvSpPr>
          <p:spPr>
            <a:xfrm>
              <a:off x="2409444" y="4403978"/>
              <a:ext cx="7607934" cy="1372235"/>
            </a:xfrm>
            <a:custGeom>
              <a:avLst/>
              <a:gdLst/>
              <a:ahLst/>
              <a:cxnLst/>
              <a:rect l="l" t="t" r="r" b="b"/>
              <a:pathLst>
                <a:path w="7607934" h="1372235">
                  <a:moveTo>
                    <a:pt x="0" y="1371904"/>
                  </a:moveTo>
                  <a:lnTo>
                    <a:pt x="7607808" y="1371904"/>
                  </a:lnTo>
                </a:path>
                <a:path w="7607934" h="1372235">
                  <a:moveTo>
                    <a:pt x="0" y="685800"/>
                  </a:moveTo>
                  <a:lnTo>
                    <a:pt x="2967228" y="685800"/>
                  </a:lnTo>
                </a:path>
                <a:path w="7607934" h="1372235">
                  <a:moveTo>
                    <a:pt x="3369564" y="685800"/>
                  </a:moveTo>
                  <a:lnTo>
                    <a:pt x="4238244" y="685800"/>
                  </a:lnTo>
                </a:path>
                <a:path w="7607934" h="1372235">
                  <a:moveTo>
                    <a:pt x="4640580" y="685800"/>
                  </a:moveTo>
                  <a:lnTo>
                    <a:pt x="5509259" y="685800"/>
                  </a:lnTo>
                </a:path>
                <a:path w="7607934" h="1372235">
                  <a:moveTo>
                    <a:pt x="5902452" y="685800"/>
                  </a:moveTo>
                  <a:lnTo>
                    <a:pt x="6771132" y="685800"/>
                  </a:lnTo>
                </a:path>
                <a:path w="7607934" h="1372235">
                  <a:moveTo>
                    <a:pt x="7173467" y="685800"/>
                  </a:moveTo>
                  <a:lnTo>
                    <a:pt x="7607808" y="685800"/>
                  </a:lnTo>
                </a:path>
                <a:path w="7607934" h="1372235">
                  <a:moveTo>
                    <a:pt x="0" y="338201"/>
                  </a:moveTo>
                  <a:lnTo>
                    <a:pt x="2967228" y="338201"/>
                  </a:lnTo>
                </a:path>
                <a:path w="7607934" h="1372235">
                  <a:moveTo>
                    <a:pt x="3369564" y="338201"/>
                  </a:moveTo>
                  <a:lnTo>
                    <a:pt x="5509259" y="338201"/>
                  </a:lnTo>
                </a:path>
                <a:path w="7607934" h="1372235">
                  <a:moveTo>
                    <a:pt x="5902452" y="338201"/>
                  </a:moveTo>
                  <a:lnTo>
                    <a:pt x="6771132" y="338201"/>
                  </a:lnTo>
                </a:path>
                <a:path w="7607934" h="1372235">
                  <a:moveTo>
                    <a:pt x="7173467" y="338201"/>
                  </a:moveTo>
                  <a:lnTo>
                    <a:pt x="7607808" y="338201"/>
                  </a:lnTo>
                </a:path>
                <a:path w="7607934" h="1372235">
                  <a:moveTo>
                    <a:pt x="0" y="0"/>
                  </a:moveTo>
                  <a:lnTo>
                    <a:pt x="7607808" y="0"/>
                  </a:lnTo>
                </a:path>
              </a:pathLst>
            </a:custGeom>
            <a:ln w="9525">
              <a:solidFill>
                <a:srgbClr val="D9D9D9"/>
              </a:solidFill>
            </a:ln>
          </p:spPr>
          <p:txBody>
            <a:bodyPr wrap="square" lIns="0" tIns="0" rIns="0" bIns="0" rtlCol="0"/>
            <a:lstStyle/>
            <a:p>
              <a:endParaRPr sz="1573"/>
            </a:p>
          </p:txBody>
        </p:sp>
        <p:sp>
          <p:nvSpPr>
            <p:cNvPr id="18" name="object 18"/>
            <p:cNvSpPr/>
            <p:nvPr/>
          </p:nvSpPr>
          <p:spPr>
            <a:xfrm>
              <a:off x="2843784" y="5396347"/>
              <a:ext cx="402590" cy="36830"/>
            </a:xfrm>
            <a:custGeom>
              <a:avLst/>
              <a:gdLst/>
              <a:ahLst/>
              <a:cxnLst/>
              <a:rect l="l" t="t" r="r" b="b"/>
              <a:pathLst>
                <a:path w="402589" h="36829">
                  <a:moveTo>
                    <a:pt x="402336" y="0"/>
                  </a:moveTo>
                  <a:lnTo>
                    <a:pt x="0" y="0"/>
                  </a:lnTo>
                  <a:lnTo>
                    <a:pt x="0" y="36584"/>
                  </a:lnTo>
                  <a:lnTo>
                    <a:pt x="402336" y="36584"/>
                  </a:lnTo>
                  <a:lnTo>
                    <a:pt x="402336" y="0"/>
                  </a:lnTo>
                  <a:close/>
                </a:path>
              </a:pathLst>
            </a:custGeom>
            <a:solidFill>
              <a:srgbClr val="6FAC46"/>
            </a:solidFill>
          </p:spPr>
          <p:txBody>
            <a:bodyPr wrap="square" lIns="0" tIns="0" rIns="0" bIns="0" rtlCol="0"/>
            <a:lstStyle/>
            <a:p>
              <a:endParaRPr sz="1573"/>
            </a:p>
          </p:txBody>
        </p:sp>
        <p:sp>
          <p:nvSpPr>
            <p:cNvPr id="19" name="object 19"/>
            <p:cNvSpPr/>
            <p:nvPr/>
          </p:nvSpPr>
          <p:spPr>
            <a:xfrm>
              <a:off x="4114800" y="5432894"/>
              <a:ext cx="393700" cy="173990"/>
            </a:xfrm>
            <a:custGeom>
              <a:avLst/>
              <a:gdLst/>
              <a:ahLst/>
              <a:cxnLst/>
              <a:rect l="l" t="t" r="r" b="b"/>
              <a:pathLst>
                <a:path w="393700" h="173989">
                  <a:moveTo>
                    <a:pt x="393191" y="0"/>
                  </a:moveTo>
                  <a:lnTo>
                    <a:pt x="0" y="0"/>
                  </a:lnTo>
                  <a:lnTo>
                    <a:pt x="0" y="173774"/>
                  </a:lnTo>
                  <a:lnTo>
                    <a:pt x="393191" y="173774"/>
                  </a:lnTo>
                  <a:lnTo>
                    <a:pt x="393191" y="0"/>
                  </a:lnTo>
                  <a:close/>
                </a:path>
              </a:pathLst>
            </a:custGeom>
            <a:solidFill>
              <a:srgbClr val="EC7C30"/>
            </a:solidFill>
          </p:spPr>
          <p:txBody>
            <a:bodyPr wrap="square" lIns="0" tIns="0" rIns="0" bIns="0" rtlCol="0"/>
            <a:lstStyle/>
            <a:p>
              <a:endParaRPr sz="1573"/>
            </a:p>
          </p:txBody>
        </p:sp>
        <p:sp>
          <p:nvSpPr>
            <p:cNvPr id="20" name="object 20"/>
            <p:cNvSpPr/>
            <p:nvPr/>
          </p:nvSpPr>
          <p:spPr>
            <a:xfrm>
              <a:off x="5376672" y="4728667"/>
              <a:ext cx="402590" cy="704850"/>
            </a:xfrm>
            <a:custGeom>
              <a:avLst/>
              <a:gdLst/>
              <a:ahLst/>
              <a:cxnLst/>
              <a:rect l="l" t="t" r="r" b="b"/>
              <a:pathLst>
                <a:path w="402589" h="704850">
                  <a:moveTo>
                    <a:pt x="402336" y="0"/>
                  </a:moveTo>
                  <a:lnTo>
                    <a:pt x="0" y="0"/>
                  </a:lnTo>
                  <a:lnTo>
                    <a:pt x="0" y="704265"/>
                  </a:lnTo>
                  <a:lnTo>
                    <a:pt x="402336" y="704265"/>
                  </a:lnTo>
                  <a:lnTo>
                    <a:pt x="402336" y="0"/>
                  </a:lnTo>
                  <a:close/>
                </a:path>
              </a:pathLst>
            </a:custGeom>
            <a:solidFill>
              <a:srgbClr val="4471C4"/>
            </a:solidFill>
          </p:spPr>
          <p:txBody>
            <a:bodyPr wrap="square" lIns="0" tIns="0" rIns="0" bIns="0" rtlCol="0"/>
            <a:lstStyle/>
            <a:p>
              <a:endParaRPr sz="1573"/>
            </a:p>
          </p:txBody>
        </p:sp>
        <p:sp>
          <p:nvSpPr>
            <p:cNvPr id="21" name="object 21"/>
            <p:cNvSpPr/>
            <p:nvPr/>
          </p:nvSpPr>
          <p:spPr>
            <a:xfrm>
              <a:off x="6647688" y="5012207"/>
              <a:ext cx="402590" cy="421005"/>
            </a:xfrm>
            <a:custGeom>
              <a:avLst/>
              <a:gdLst/>
              <a:ahLst/>
              <a:cxnLst/>
              <a:rect l="l" t="t" r="r" b="b"/>
              <a:pathLst>
                <a:path w="402590" h="421004">
                  <a:moveTo>
                    <a:pt x="402335" y="0"/>
                  </a:moveTo>
                  <a:lnTo>
                    <a:pt x="0" y="0"/>
                  </a:lnTo>
                  <a:lnTo>
                    <a:pt x="0" y="420725"/>
                  </a:lnTo>
                  <a:lnTo>
                    <a:pt x="402335" y="420725"/>
                  </a:lnTo>
                  <a:lnTo>
                    <a:pt x="402335" y="0"/>
                  </a:lnTo>
                  <a:close/>
                </a:path>
              </a:pathLst>
            </a:custGeom>
            <a:solidFill>
              <a:srgbClr val="C00000"/>
            </a:solidFill>
          </p:spPr>
          <p:txBody>
            <a:bodyPr wrap="square" lIns="0" tIns="0" rIns="0" bIns="0" rtlCol="0"/>
            <a:lstStyle/>
            <a:p>
              <a:endParaRPr sz="1573"/>
            </a:p>
          </p:txBody>
        </p:sp>
        <p:sp>
          <p:nvSpPr>
            <p:cNvPr id="22" name="object 22"/>
            <p:cNvSpPr/>
            <p:nvPr/>
          </p:nvSpPr>
          <p:spPr>
            <a:xfrm>
              <a:off x="7918703" y="4481715"/>
              <a:ext cx="393700" cy="951230"/>
            </a:xfrm>
            <a:custGeom>
              <a:avLst/>
              <a:gdLst/>
              <a:ahLst/>
              <a:cxnLst/>
              <a:rect l="l" t="t" r="r" b="b"/>
              <a:pathLst>
                <a:path w="393700" h="951229">
                  <a:moveTo>
                    <a:pt x="393192" y="0"/>
                  </a:moveTo>
                  <a:lnTo>
                    <a:pt x="0" y="0"/>
                  </a:lnTo>
                  <a:lnTo>
                    <a:pt x="0" y="951217"/>
                  </a:lnTo>
                  <a:lnTo>
                    <a:pt x="393192" y="951217"/>
                  </a:lnTo>
                  <a:lnTo>
                    <a:pt x="393192" y="0"/>
                  </a:lnTo>
                  <a:close/>
                </a:path>
              </a:pathLst>
            </a:custGeom>
            <a:solidFill>
              <a:srgbClr val="7B7B7B"/>
            </a:solidFill>
          </p:spPr>
          <p:txBody>
            <a:bodyPr wrap="square" lIns="0" tIns="0" rIns="0" bIns="0" rtlCol="0"/>
            <a:lstStyle/>
            <a:p>
              <a:endParaRPr sz="1573"/>
            </a:p>
          </p:txBody>
        </p:sp>
        <p:sp>
          <p:nvSpPr>
            <p:cNvPr id="23" name="object 23"/>
            <p:cNvSpPr/>
            <p:nvPr/>
          </p:nvSpPr>
          <p:spPr>
            <a:xfrm>
              <a:off x="9180575" y="4728667"/>
              <a:ext cx="402590" cy="704850"/>
            </a:xfrm>
            <a:custGeom>
              <a:avLst/>
              <a:gdLst/>
              <a:ahLst/>
              <a:cxnLst/>
              <a:rect l="l" t="t" r="r" b="b"/>
              <a:pathLst>
                <a:path w="402590" h="704850">
                  <a:moveTo>
                    <a:pt x="402335" y="0"/>
                  </a:moveTo>
                  <a:lnTo>
                    <a:pt x="0" y="0"/>
                  </a:lnTo>
                  <a:lnTo>
                    <a:pt x="0" y="704265"/>
                  </a:lnTo>
                  <a:lnTo>
                    <a:pt x="402335" y="704265"/>
                  </a:lnTo>
                  <a:lnTo>
                    <a:pt x="402335" y="0"/>
                  </a:lnTo>
                  <a:close/>
                </a:path>
              </a:pathLst>
            </a:custGeom>
            <a:solidFill>
              <a:srgbClr val="4471C4"/>
            </a:solidFill>
          </p:spPr>
          <p:txBody>
            <a:bodyPr wrap="square" lIns="0" tIns="0" rIns="0" bIns="0" rtlCol="0"/>
            <a:lstStyle/>
            <a:p>
              <a:endParaRPr sz="1573"/>
            </a:p>
          </p:txBody>
        </p:sp>
        <p:sp>
          <p:nvSpPr>
            <p:cNvPr id="24" name="object 24"/>
            <p:cNvSpPr/>
            <p:nvPr/>
          </p:nvSpPr>
          <p:spPr>
            <a:xfrm>
              <a:off x="2409444" y="5437504"/>
              <a:ext cx="7607934" cy="0"/>
            </a:xfrm>
            <a:custGeom>
              <a:avLst/>
              <a:gdLst/>
              <a:ahLst/>
              <a:cxnLst/>
              <a:rect l="l" t="t" r="r" b="b"/>
              <a:pathLst>
                <a:path w="7607934">
                  <a:moveTo>
                    <a:pt x="0" y="0"/>
                  </a:moveTo>
                  <a:lnTo>
                    <a:pt x="7607808" y="0"/>
                  </a:lnTo>
                </a:path>
              </a:pathLst>
            </a:custGeom>
            <a:ln w="9525">
              <a:solidFill>
                <a:srgbClr val="D9D9D9"/>
              </a:solidFill>
            </a:ln>
          </p:spPr>
          <p:txBody>
            <a:bodyPr wrap="square" lIns="0" tIns="0" rIns="0" bIns="0" rtlCol="0"/>
            <a:lstStyle/>
            <a:p>
              <a:endParaRPr sz="1573"/>
            </a:p>
          </p:txBody>
        </p:sp>
      </p:grpSp>
      <p:sp>
        <p:nvSpPr>
          <p:cNvPr id="25" name="object 25"/>
          <p:cNvSpPr txBox="1"/>
          <p:nvPr/>
        </p:nvSpPr>
        <p:spPr>
          <a:xfrm>
            <a:off x="3642115" y="5071802"/>
            <a:ext cx="243074" cy="174904"/>
          </a:xfrm>
          <a:prstGeom prst="rect">
            <a:avLst/>
          </a:prstGeom>
        </p:spPr>
        <p:txBody>
          <a:bodyPr vert="horz" wrap="square" lIns="0" tIns="13319" rIns="0" bIns="0" rtlCol="0">
            <a:spAutoFit/>
          </a:bodyPr>
          <a:lstStyle/>
          <a:p>
            <a:pPr marL="11100">
              <a:spcBef>
                <a:spcPts val="105"/>
              </a:spcBef>
            </a:pPr>
            <a:r>
              <a:rPr sz="1049" b="1" spc="-9" dirty="0">
                <a:solidFill>
                  <a:srgbClr val="404040"/>
                </a:solidFill>
                <a:latin typeface="Calibri"/>
                <a:cs typeface="Calibri"/>
              </a:rPr>
              <a:t>-</a:t>
            </a:r>
            <a:r>
              <a:rPr sz="1049" b="1" spc="31" dirty="0">
                <a:solidFill>
                  <a:srgbClr val="404040"/>
                </a:solidFill>
                <a:latin typeface="Calibri"/>
                <a:cs typeface="Calibri"/>
              </a:rPr>
              <a:t>2.</a:t>
            </a:r>
            <a:r>
              <a:rPr sz="1049" b="1" spc="9" dirty="0">
                <a:solidFill>
                  <a:srgbClr val="404040"/>
                </a:solidFill>
                <a:latin typeface="Calibri"/>
                <a:cs typeface="Calibri"/>
              </a:rPr>
              <a:t>5</a:t>
            </a:r>
            <a:endParaRPr sz="1049">
              <a:latin typeface="Calibri"/>
              <a:cs typeface="Calibri"/>
            </a:endParaRPr>
          </a:p>
        </p:txBody>
      </p:sp>
      <p:sp>
        <p:nvSpPr>
          <p:cNvPr id="26" name="object 26"/>
          <p:cNvSpPr txBox="1"/>
          <p:nvPr/>
        </p:nvSpPr>
        <p:spPr>
          <a:xfrm>
            <a:off x="4735059" y="4038470"/>
            <a:ext cx="275817" cy="175464"/>
          </a:xfrm>
          <a:prstGeom prst="rect">
            <a:avLst/>
          </a:prstGeom>
        </p:spPr>
        <p:txBody>
          <a:bodyPr vert="horz" wrap="square" lIns="0" tIns="13874" rIns="0" bIns="0" rtlCol="0">
            <a:spAutoFit/>
          </a:bodyPr>
          <a:lstStyle/>
          <a:p>
            <a:pPr marL="11100">
              <a:spcBef>
                <a:spcPts val="109"/>
              </a:spcBef>
            </a:pPr>
            <a:r>
              <a:rPr sz="1049" b="1" spc="31" dirty="0">
                <a:solidFill>
                  <a:srgbClr val="404040"/>
                </a:solidFill>
                <a:latin typeface="Calibri"/>
                <a:cs typeface="Calibri"/>
              </a:rPr>
              <a:t>10.</a:t>
            </a:r>
            <a:r>
              <a:rPr sz="1049" b="1" spc="9" dirty="0">
                <a:solidFill>
                  <a:srgbClr val="404040"/>
                </a:solidFill>
                <a:latin typeface="Calibri"/>
                <a:cs typeface="Calibri"/>
              </a:rPr>
              <a:t>3</a:t>
            </a:r>
            <a:endParaRPr sz="1049">
              <a:latin typeface="Calibri"/>
              <a:cs typeface="Calibri"/>
            </a:endParaRPr>
          </a:p>
        </p:txBody>
      </p:sp>
      <p:sp>
        <p:nvSpPr>
          <p:cNvPr id="27" name="object 27"/>
          <p:cNvSpPr txBox="1"/>
          <p:nvPr/>
        </p:nvSpPr>
        <p:spPr>
          <a:xfrm>
            <a:off x="5884388" y="4291701"/>
            <a:ext cx="203117" cy="175464"/>
          </a:xfrm>
          <a:prstGeom prst="rect">
            <a:avLst/>
          </a:prstGeom>
        </p:spPr>
        <p:txBody>
          <a:bodyPr vert="horz" wrap="square" lIns="0" tIns="13874" rIns="0" bIns="0" rtlCol="0">
            <a:spAutoFit/>
          </a:bodyPr>
          <a:lstStyle/>
          <a:p>
            <a:pPr marL="11100">
              <a:spcBef>
                <a:spcPts val="109"/>
              </a:spcBef>
            </a:pPr>
            <a:r>
              <a:rPr sz="1049" b="1" spc="31" dirty="0">
                <a:solidFill>
                  <a:srgbClr val="404040"/>
                </a:solidFill>
                <a:latin typeface="Calibri"/>
                <a:cs typeface="Calibri"/>
              </a:rPr>
              <a:t>6.</a:t>
            </a:r>
            <a:r>
              <a:rPr sz="1049" b="1" spc="9" dirty="0">
                <a:solidFill>
                  <a:srgbClr val="404040"/>
                </a:solidFill>
                <a:latin typeface="Calibri"/>
                <a:cs typeface="Calibri"/>
              </a:rPr>
              <a:t>1</a:t>
            </a:r>
            <a:endParaRPr sz="1049">
              <a:latin typeface="Calibri"/>
              <a:cs typeface="Calibri"/>
            </a:endParaRPr>
          </a:p>
        </p:txBody>
      </p:sp>
      <p:sp>
        <p:nvSpPr>
          <p:cNvPr id="28" name="object 28"/>
          <p:cNvSpPr txBox="1"/>
          <p:nvPr/>
        </p:nvSpPr>
        <p:spPr>
          <a:xfrm>
            <a:off x="6953360" y="3821812"/>
            <a:ext cx="274707" cy="175464"/>
          </a:xfrm>
          <a:prstGeom prst="rect">
            <a:avLst/>
          </a:prstGeom>
        </p:spPr>
        <p:txBody>
          <a:bodyPr vert="horz" wrap="square" lIns="0" tIns="13874" rIns="0" bIns="0" rtlCol="0">
            <a:spAutoFit/>
          </a:bodyPr>
          <a:lstStyle/>
          <a:p>
            <a:pPr marL="11100">
              <a:spcBef>
                <a:spcPts val="109"/>
              </a:spcBef>
            </a:pPr>
            <a:r>
              <a:rPr sz="1049" b="1" spc="26" dirty="0">
                <a:solidFill>
                  <a:srgbClr val="404040"/>
                </a:solidFill>
                <a:latin typeface="Calibri"/>
                <a:cs typeface="Calibri"/>
              </a:rPr>
              <a:t>13</a:t>
            </a:r>
            <a:r>
              <a:rPr sz="1049" b="1" spc="31" dirty="0">
                <a:solidFill>
                  <a:srgbClr val="404040"/>
                </a:solidFill>
                <a:latin typeface="Calibri"/>
                <a:cs typeface="Calibri"/>
              </a:rPr>
              <a:t>.</a:t>
            </a:r>
            <a:r>
              <a:rPr sz="1049" b="1" spc="9" dirty="0">
                <a:solidFill>
                  <a:srgbClr val="404040"/>
                </a:solidFill>
                <a:latin typeface="Calibri"/>
                <a:cs typeface="Calibri"/>
              </a:rPr>
              <a:t>9</a:t>
            </a:r>
            <a:endParaRPr sz="1049">
              <a:latin typeface="Calibri"/>
              <a:cs typeface="Calibri"/>
            </a:endParaRPr>
          </a:p>
        </p:txBody>
      </p:sp>
      <p:sp>
        <p:nvSpPr>
          <p:cNvPr id="29" name="object 29"/>
          <p:cNvSpPr txBox="1"/>
          <p:nvPr/>
        </p:nvSpPr>
        <p:spPr>
          <a:xfrm>
            <a:off x="8062511" y="4044464"/>
            <a:ext cx="274707" cy="175464"/>
          </a:xfrm>
          <a:prstGeom prst="rect">
            <a:avLst/>
          </a:prstGeom>
        </p:spPr>
        <p:txBody>
          <a:bodyPr vert="horz" wrap="square" lIns="0" tIns="13874" rIns="0" bIns="0" rtlCol="0">
            <a:spAutoFit/>
          </a:bodyPr>
          <a:lstStyle/>
          <a:p>
            <a:pPr marL="11100">
              <a:spcBef>
                <a:spcPts val="109"/>
              </a:spcBef>
            </a:pPr>
            <a:r>
              <a:rPr sz="1049" b="1" spc="26" dirty="0">
                <a:solidFill>
                  <a:srgbClr val="404040"/>
                </a:solidFill>
                <a:latin typeface="Calibri"/>
                <a:cs typeface="Calibri"/>
              </a:rPr>
              <a:t>10</a:t>
            </a:r>
            <a:r>
              <a:rPr sz="1049" b="1" spc="31" dirty="0">
                <a:solidFill>
                  <a:srgbClr val="404040"/>
                </a:solidFill>
                <a:latin typeface="Calibri"/>
                <a:cs typeface="Calibri"/>
              </a:rPr>
              <a:t>.</a:t>
            </a:r>
            <a:r>
              <a:rPr sz="1049" b="1" spc="9" dirty="0">
                <a:solidFill>
                  <a:srgbClr val="404040"/>
                </a:solidFill>
                <a:latin typeface="Calibri"/>
                <a:cs typeface="Calibri"/>
              </a:rPr>
              <a:t>2</a:t>
            </a:r>
            <a:endParaRPr sz="1049">
              <a:latin typeface="Calibri"/>
              <a:cs typeface="Calibri"/>
            </a:endParaRPr>
          </a:p>
        </p:txBody>
      </p:sp>
      <p:sp>
        <p:nvSpPr>
          <p:cNvPr id="30" name="object 30"/>
          <p:cNvSpPr txBox="1"/>
          <p:nvPr/>
        </p:nvSpPr>
        <p:spPr>
          <a:xfrm>
            <a:off x="1864455" y="5083367"/>
            <a:ext cx="130416" cy="175464"/>
          </a:xfrm>
          <a:prstGeom prst="rect">
            <a:avLst/>
          </a:prstGeom>
        </p:spPr>
        <p:txBody>
          <a:bodyPr vert="horz" wrap="square" lIns="0" tIns="13874" rIns="0" bIns="0" rtlCol="0">
            <a:spAutoFit/>
          </a:bodyPr>
          <a:lstStyle/>
          <a:p>
            <a:pPr marL="11100">
              <a:spcBef>
                <a:spcPts val="109"/>
              </a:spcBef>
            </a:pPr>
            <a:r>
              <a:rPr sz="1049" b="1" spc="-4" dirty="0">
                <a:solidFill>
                  <a:srgbClr val="585858"/>
                </a:solidFill>
                <a:latin typeface="Calibri"/>
                <a:cs typeface="Calibri"/>
              </a:rPr>
              <a:t>-5</a:t>
            </a:r>
            <a:endParaRPr sz="1049">
              <a:latin typeface="Calibri"/>
              <a:cs typeface="Calibri"/>
            </a:endParaRPr>
          </a:p>
        </p:txBody>
      </p:sp>
      <p:sp>
        <p:nvSpPr>
          <p:cNvPr id="31" name="object 31"/>
          <p:cNvSpPr txBox="1"/>
          <p:nvPr/>
        </p:nvSpPr>
        <p:spPr>
          <a:xfrm>
            <a:off x="1905189" y="4481221"/>
            <a:ext cx="854644" cy="483241"/>
          </a:xfrm>
          <a:prstGeom prst="rect">
            <a:avLst/>
          </a:prstGeom>
        </p:spPr>
        <p:txBody>
          <a:bodyPr vert="horz" wrap="square" lIns="0" tIns="13874" rIns="0" bIns="0" rtlCol="0">
            <a:spAutoFit/>
          </a:bodyPr>
          <a:lstStyle/>
          <a:p>
            <a:pPr marL="11100">
              <a:lnSpc>
                <a:spcPts val="1184"/>
              </a:lnSpc>
              <a:spcBef>
                <a:spcPts val="109"/>
              </a:spcBef>
            </a:pPr>
            <a:r>
              <a:rPr sz="1049" b="1" spc="9" dirty="0">
                <a:solidFill>
                  <a:srgbClr val="585858"/>
                </a:solidFill>
                <a:latin typeface="Calibri"/>
                <a:cs typeface="Calibri"/>
              </a:rPr>
              <a:t>5</a:t>
            </a:r>
            <a:endParaRPr sz="1049">
              <a:latin typeface="Calibri"/>
              <a:cs typeface="Calibri"/>
            </a:endParaRPr>
          </a:p>
          <a:p>
            <a:pPr marL="662658">
              <a:lnSpc>
                <a:spcPts val="1184"/>
              </a:lnSpc>
            </a:pPr>
            <a:r>
              <a:rPr sz="1049" b="1" spc="26" dirty="0">
                <a:solidFill>
                  <a:srgbClr val="404040"/>
                </a:solidFill>
                <a:latin typeface="Calibri"/>
                <a:cs typeface="Calibri"/>
              </a:rPr>
              <a:t>0</a:t>
            </a:r>
            <a:r>
              <a:rPr sz="1049" b="1" spc="31" dirty="0">
                <a:solidFill>
                  <a:srgbClr val="404040"/>
                </a:solidFill>
                <a:latin typeface="Calibri"/>
                <a:cs typeface="Calibri"/>
              </a:rPr>
              <a:t>.</a:t>
            </a:r>
            <a:r>
              <a:rPr sz="1049" b="1" spc="9" dirty="0">
                <a:solidFill>
                  <a:srgbClr val="404040"/>
                </a:solidFill>
                <a:latin typeface="Calibri"/>
                <a:cs typeface="Calibri"/>
              </a:rPr>
              <a:t>6</a:t>
            </a:r>
            <a:endParaRPr sz="1049">
              <a:latin typeface="Calibri"/>
              <a:cs typeface="Calibri"/>
            </a:endParaRPr>
          </a:p>
          <a:p>
            <a:pPr marL="11100">
              <a:spcBef>
                <a:spcPts val="4"/>
              </a:spcBef>
            </a:pPr>
            <a:r>
              <a:rPr sz="1049" b="1" spc="9" dirty="0">
                <a:solidFill>
                  <a:srgbClr val="585858"/>
                </a:solidFill>
                <a:latin typeface="Calibri"/>
                <a:cs typeface="Calibri"/>
              </a:rPr>
              <a:t>0</a:t>
            </a:r>
            <a:endParaRPr sz="1049">
              <a:latin typeface="Calibri"/>
              <a:cs typeface="Calibri"/>
            </a:endParaRPr>
          </a:p>
        </p:txBody>
      </p:sp>
      <p:sp>
        <p:nvSpPr>
          <p:cNvPr id="32" name="object 32"/>
          <p:cNvSpPr txBox="1"/>
          <p:nvPr/>
        </p:nvSpPr>
        <p:spPr>
          <a:xfrm>
            <a:off x="1837928" y="4180319"/>
            <a:ext cx="150395" cy="175464"/>
          </a:xfrm>
          <a:prstGeom prst="rect">
            <a:avLst/>
          </a:prstGeom>
        </p:spPr>
        <p:txBody>
          <a:bodyPr vert="horz" wrap="square" lIns="0" tIns="13874" rIns="0" bIns="0" rtlCol="0">
            <a:spAutoFit/>
          </a:bodyPr>
          <a:lstStyle/>
          <a:p>
            <a:pPr marL="11100">
              <a:spcBef>
                <a:spcPts val="109"/>
              </a:spcBef>
            </a:pPr>
            <a:r>
              <a:rPr sz="1049" b="1" spc="-35" dirty="0">
                <a:solidFill>
                  <a:srgbClr val="585858"/>
                </a:solidFill>
                <a:latin typeface="Calibri"/>
                <a:cs typeface="Calibri"/>
              </a:rPr>
              <a:t>10</a:t>
            </a:r>
            <a:endParaRPr sz="1049">
              <a:latin typeface="Calibri"/>
              <a:cs typeface="Calibri"/>
            </a:endParaRPr>
          </a:p>
        </p:txBody>
      </p:sp>
      <p:sp>
        <p:nvSpPr>
          <p:cNvPr id="33" name="object 33"/>
          <p:cNvSpPr txBox="1"/>
          <p:nvPr/>
        </p:nvSpPr>
        <p:spPr>
          <a:xfrm>
            <a:off x="1837928" y="3879418"/>
            <a:ext cx="150395" cy="175464"/>
          </a:xfrm>
          <a:prstGeom prst="rect">
            <a:avLst/>
          </a:prstGeom>
        </p:spPr>
        <p:txBody>
          <a:bodyPr vert="horz" wrap="square" lIns="0" tIns="13874" rIns="0" bIns="0" rtlCol="0">
            <a:spAutoFit/>
          </a:bodyPr>
          <a:lstStyle/>
          <a:p>
            <a:pPr marL="11100">
              <a:spcBef>
                <a:spcPts val="109"/>
              </a:spcBef>
            </a:pPr>
            <a:r>
              <a:rPr sz="1049" b="1" spc="-35" dirty="0">
                <a:solidFill>
                  <a:srgbClr val="585858"/>
                </a:solidFill>
                <a:latin typeface="Calibri"/>
                <a:cs typeface="Calibri"/>
              </a:rPr>
              <a:t>15</a:t>
            </a:r>
            <a:endParaRPr sz="1049">
              <a:latin typeface="Calibri"/>
              <a:cs typeface="Calibri"/>
            </a:endParaRPr>
          </a:p>
        </p:txBody>
      </p:sp>
      <p:sp>
        <p:nvSpPr>
          <p:cNvPr id="34" name="object 34"/>
          <p:cNvSpPr txBox="1"/>
          <p:nvPr/>
        </p:nvSpPr>
        <p:spPr>
          <a:xfrm>
            <a:off x="2277460" y="5256705"/>
            <a:ext cx="768625" cy="174904"/>
          </a:xfrm>
          <a:prstGeom prst="rect">
            <a:avLst/>
          </a:prstGeom>
        </p:spPr>
        <p:txBody>
          <a:bodyPr vert="horz" wrap="square" lIns="0" tIns="13319" rIns="0" bIns="0" rtlCol="0">
            <a:spAutoFit/>
          </a:bodyPr>
          <a:lstStyle/>
          <a:p>
            <a:pPr marL="11100">
              <a:spcBef>
                <a:spcPts val="105"/>
              </a:spcBef>
            </a:pPr>
            <a:r>
              <a:rPr sz="1049" b="1" spc="-4" dirty="0">
                <a:solidFill>
                  <a:srgbClr val="585858"/>
                </a:solidFill>
                <a:latin typeface="Calibri"/>
                <a:cs typeface="Calibri"/>
              </a:rPr>
              <a:t>TAPENTADOL</a:t>
            </a:r>
            <a:endParaRPr sz="1049">
              <a:latin typeface="Calibri"/>
              <a:cs typeface="Calibri"/>
            </a:endParaRPr>
          </a:p>
        </p:txBody>
      </p:sp>
      <p:sp>
        <p:nvSpPr>
          <p:cNvPr id="35" name="object 35"/>
          <p:cNvSpPr txBox="1"/>
          <p:nvPr/>
        </p:nvSpPr>
        <p:spPr>
          <a:xfrm>
            <a:off x="3510922" y="5256705"/>
            <a:ext cx="518891" cy="174904"/>
          </a:xfrm>
          <a:prstGeom prst="rect">
            <a:avLst/>
          </a:prstGeom>
        </p:spPr>
        <p:txBody>
          <a:bodyPr vert="horz" wrap="square" lIns="0" tIns="13319" rIns="0" bIns="0" rtlCol="0">
            <a:spAutoFit/>
          </a:bodyPr>
          <a:lstStyle/>
          <a:p>
            <a:pPr marL="11100">
              <a:spcBef>
                <a:spcPts val="105"/>
              </a:spcBef>
            </a:pPr>
            <a:r>
              <a:rPr sz="1049" b="1" spc="-22" dirty="0">
                <a:solidFill>
                  <a:srgbClr val="585858"/>
                </a:solidFill>
                <a:latin typeface="Calibri"/>
                <a:cs typeface="Calibri"/>
              </a:rPr>
              <a:t>O</a:t>
            </a:r>
            <a:r>
              <a:rPr sz="1049" b="1" spc="-17" dirty="0">
                <a:solidFill>
                  <a:srgbClr val="585858"/>
                </a:solidFill>
                <a:latin typeface="Calibri"/>
                <a:cs typeface="Calibri"/>
              </a:rPr>
              <a:t>X</a:t>
            </a:r>
            <a:r>
              <a:rPr sz="1049" b="1" spc="17" dirty="0">
                <a:solidFill>
                  <a:srgbClr val="585858"/>
                </a:solidFill>
                <a:latin typeface="Calibri"/>
                <a:cs typeface="Calibri"/>
              </a:rPr>
              <a:t>Y</a:t>
            </a:r>
            <a:r>
              <a:rPr sz="1049" b="1" spc="-4" dirty="0">
                <a:solidFill>
                  <a:srgbClr val="585858"/>
                </a:solidFill>
                <a:latin typeface="Calibri"/>
                <a:cs typeface="Calibri"/>
              </a:rPr>
              <a:t>-N</a:t>
            </a:r>
            <a:r>
              <a:rPr sz="1049" b="1" spc="-13" dirty="0">
                <a:solidFill>
                  <a:srgbClr val="585858"/>
                </a:solidFill>
                <a:latin typeface="Calibri"/>
                <a:cs typeface="Calibri"/>
              </a:rPr>
              <a:t>A</a:t>
            </a:r>
            <a:r>
              <a:rPr sz="1049" b="1" spc="9" dirty="0">
                <a:solidFill>
                  <a:srgbClr val="585858"/>
                </a:solidFill>
                <a:latin typeface="Calibri"/>
                <a:cs typeface="Calibri"/>
              </a:rPr>
              <a:t>L</a:t>
            </a:r>
            <a:endParaRPr sz="1049">
              <a:latin typeface="Calibri"/>
              <a:cs typeface="Calibri"/>
            </a:endParaRPr>
          </a:p>
        </p:txBody>
      </p:sp>
      <p:sp>
        <p:nvSpPr>
          <p:cNvPr id="36" name="object 36"/>
          <p:cNvSpPr txBox="1"/>
          <p:nvPr/>
        </p:nvSpPr>
        <p:spPr>
          <a:xfrm>
            <a:off x="4385543" y="5256705"/>
            <a:ext cx="991165" cy="174904"/>
          </a:xfrm>
          <a:prstGeom prst="rect">
            <a:avLst/>
          </a:prstGeom>
        </p:spPr>
        <p:txBody>
          <a:bodyPr vert="horz" wrap="square" lIns="0" tIns="13319" rIns="0" bIns="0" rtlCol="0">
            <a:spAutoFit/>
          </a:bodyPr>
          <a:lstStyle/>
          <a:p>
            <a:pPr marL="11100">
              <a:spcBef>
                <a:spcPts val="105"/>
              </a:spcBef>
            </a:pPr>
            <a:r>
              <a:rPr sz="1049" b="1" spc="-4" dirty="0">
                <a:solidFill>
                  <a:srgbClr val="585858"/>
                </a:solidFill>
                <a:latin typeface="Calibri"/>
                <a:cs typeface="Calibri"/>
              </a:rPr>
              <a:t>BUPRENORPHINE</a:t>
            </a:r>
            <a:endParaRPr sz="1049">
              <a:latin typeface="Calibri"/>
              <a:cs typeface="Calibri"/>
            </a:endParaRPr>
          </a:p>
        </p:txBody>
      </p:sp>
      <p:sp>
        <p:nvSpPr>
          <p:cNvPr id="37" name="object 37"/>
          <p:cNvSpPr txBox="1"/>
          <p:nvPr/>
        </p:nvSpPr>
        <p:spPr>
          <a:xfrm>
            <a:off x="5612679" y="5256705"/>
            <a:ext cx="727557" cy="174904"/>
          </a:xfrm>
          <a:prstGeom prst="rect">
            <a:avLst/>
          </a:prstGeom>
        </p:spPr>
        <p:txBody>
          <a:bodyPr vert="horz" wrap="square" lIns="0" tIns="13319" rIns="0" bIns="0" rtlCol="0">
            <a:spAutoFit/>
          </a:bodyPr>
          <a:lstStyle/>
          <a:p>
            <a:pPr marL="11100">
              <a:spcBef>
                <a:spcPts val="105"/>
              </a:spcBef>
            </a:pPr>
            <a:r>
              <a:rPr sz="1049" b="1" spc="-31" dirty="0">
                <a:solidFill>
                  <a:srgbClr val="585858"/>
                </a:solidFill>
                <a:latin typeface="Calibri"/>
                <a:cs typeface="Calibri"/>
              </a:rPr>
              <a:t>D</a:t>
            </a:r>
            <a:r>
              <a:rPr sz="1049" b="1" spc="31" dirty="0">
                <a:solidFill>
                  <a:srgbClr val="585858"/>
                </a:solidFill>
                <a:latin typeface="Calibri"/>
                <a:cs typeface="Calibri"/>
              </a:rPr>
              <a:t>I</a:t>
            </a:r>
            <a:r>
              <a:rPr sz="1049" b="1" spc="4" dirty="0">
                <a:solidFill>
                  <a:srgbClr val="585858"/>
                </a:solidFill>
                <a:latin typeface="Calibri"/>
                <a:cs typeface="Calibri"/>
              </a:rPr>
              <a:t>C</a:t>
            </a:r>
            <a:r>
              <a:rPr sz="1049" b="1" dirty="0">
                <a:solidFill>
                  <a:srgbClr val="585858"/>
                </a:solidFill>
                <a:latin typeface="Calibri"/>
                <a:cs typeface="Calibri"/>
              </a:rPr>
              <a:t>L</a:t>
            </a:r>
            <a:r>
              <a:rPr sz="1049" b="1" spc="-17" dirty="0">
                <a:solidFill>
                  <a:srgbClr val="585858"/>
                </a:solidFill>
                <a:latin typeface="Calibri"/>
                <a:cs typeface="Calibri"/>
              </a:rPr>
              <a:t>O</a:t>
            </a:r>
            <a:r>
              <a:rPr sz="1049" b="1" spc="22" dirty="0">
                <a:solidFill>
                  <a:srgbClr val="585858"/>
                </a:solidFill>
                <a:latin typeface="Calibri"/>
                <a:cs typeface="Calibri"/>
              </a:rPr>
              <a:t>F</a:t>
            </a:r>
            <a:r>
              <a:rPr sz="1049" b="1" spc="-9" dirty="0">
                <a:solidFill>
                  <a:srgbClr val="585858"/>
                </a:solidFill>
                <a:latin typeface="Calibri"/>
                <a:cs typeface="Calibri"/>
              </a:rPr>
              <a:t>E</a:t>
            </a:r>
            <a:r>
              <a:rPr sz="1049" b="1" dirty="0">
                <a:solidFill>
                  <a:srgbClr val="585858"/>
                </a:solidFill>
                <a:latin typeface="Calibri"/>
                <a:cs typeface="Calibri"/>
              </a:rPr>
              <a:t>N</a:t>
            </a:r>
            <a:r>
              <a:rPr sz="1049" b="1" spc="-9" dirty="0">
                <a:solidFill>
                  <a:srgbClr val="585858"/>
                </a:solidFill>
                <a:latin typeface="Calibri"/>
                <a:cs typeface="Calibri"/>
              </a:rPr>
              <a:t>A</a:t>
            </a:r>
            <a:r>
              <a:rPr sz="1049" b="1" spc="9" dirty="0">
                <a:solidFill>
                  <a:srgbClr val="585858"/>
                </a:solidFill>
                <a:latin typeface="Calibri"/>
                <a:cs typeface="Calibri"/>
              </a:rPr>
              <a:t>C</a:t>
            </a:r>
            <a:endParaRPr sz="1049">
              <a:latin typeface="Calibri"/>
              <a:cs typeface="Calibri"/>
            </a:endParaRPr>
          </a:p>
        </p:txBody>
      </p:sp>
      <p:sp>
        <p:nvSpPr>
          <p:cNvPr id="38" name="object 38"/>
          <p:cNvSpPr txBox="1"/>
          <p:nvPr/>
        </p:nvSpPr>
        <p:spPr>
          <a:xfrm>
            <a:off x="6897975" y="5256705"/>
            <a:ext cx="403458" cy="174904"/>
          </a:xfrm>
          <a:prstGeom prst="rect">
            <a:avLst/>
          </a:prstGeom>
        </p:spPr>
        <p:txBody>
          <a:bodyPr vert="horz" wrap="square" lIns="0" tIns="13319" rIns="0" bIns="0" rtlCol="0">
            <a:spAutoFit/>
          </a:bodyPr>
          <a:lstStyle/>
          <a:p>
            <a:pPr marL="11100">
              <a:spcBef>
                <a:spcPts val="105"/>
              </a:spcBef>
            </a:pPr>
            <a:r>
              <a:rPr sz="1049" b="1" spc="-31" dirty="0">
                <a:solidFill>
                  <a:srgbClr val="585858"/>
                </a:solidFill>
                <a:latin typeface="Calibri"/>
                <a:cs typeface="Calibri"/>
              </a:rPr>
              <a:t>I</a:t>
            </a:r>
            <a:r>
              <a:rPr sz="1049" b="1" spc="35" dirty="0">
                <a:solidFill>
                  <a:srgbClr val="585858"/>
                </a:solidFill>
                <a:latin typeface="Calibri"/>
                <a:cs typeface="Calibri"/>
              </a:rPr>
              <a:t>B</a:t>
            </a:r>
            <a:r>
              <a:rPr sz="1049" b="1" spc="9" dirty="0">
                <a:solidFill>
                  <a:srgbClr val="585858"/>
                </a:solidFill>
                <a:latin typeface="Calibri"/>
                <a:cs typeface="Calibri"/>
              </a:rPr>
              <a:t>U</a:t>
            </a:r>
            <a:r>
              <a:rPr sz="1049" b="1" spc="-57" dirty="0">
                <a:solidFill>
                  <a:srgbClr val="585858"/>
                </a:solidFill>
                <a:latin typeface="Calibri"/>
                <a:cs typeface="Calibri"/>
              </a:rPr>
              <a:t>P</a:t>
            </a:r>
            <a:r>
              <a:rPr sz="1049" b="1" spc="35" dirty="0">
                <a:solidFill>
                  <a:srgbClr val="585858"/>
                </a:solidFill>
                <a:latin typeface="Calibri"/>
                <a:cs typeface="Calibri"/>
              </a:rPr>
              <a:t>R</a:t>
            </a:r>
            <a:r>
              <a:rPr sz="1049" b="1" spc="4" dirty="0">
                <a:solidFill>
                  <a:srgbClr val="585858"/>
                </a:solidFill>
                <a:latin typeface="Calibri"/>
                <a:cs typeface="Calibri"/>
              </a:rPr>
              <a:t>.</a:t>
            </a:r>
            <a:endParaRPr sz="1049">
              <a:latin typeface="Calibri"/>
              <a:cs typeface="Calibri"/>
            </a:endParaRPr>
          </a:p>
        </p:txBody>
      </p:sp>
      <p:sp>
        <p:nvSpPr>
          <p:cNvPr id="39" name="object 39"/>
          <p:cNvSpPr txBox="1"/>
          <p:nvPr/>
        </p:nvSpPr>
        <p:spPr>
          <a:xfrm>
            <a:off x="7863500" y="5256705"/>
            <a:ext cx="685380" cy="174904"/>
          </a:xfrm>
          <a:prstGeom prst="rect">
            <a:avLst/>
          </a:prstGeom>
        </p:spPr>
        <p:txBody>
          <a:bodyPr vert="horz" wrap="square" lIns="0" tIns="13319" rIns="0" bIns="0" rtlCol="0">
            <a:spAutoFit/>
          </a:bodyPr>
          <a:lstStyle/>
          <a:p>
            <a:pPr marL="11100">
              <a:spcBef>
                <a:spcPts val="105"/>
              </a:spcBef>
            </a:pPr>
            <a:r>
              <a:rPr sz="1049" b="1" spc="-9" dirty="0">
                <a:solidFill>
                  <a:srgbClr val="585858"/>
                </a:solidFill>
                <a:latin typeface="Calibri"/>
                <a:cs typeface="Calibri"/>
              </a:rPr>
              <a:t>KETOROLAC</a:t>
            </a:r>
            <a:endParaRPr sz="1049">
              <a:latin typeface="Calibri"/>
              <a:cs typeface="Calibri"/>
            </a:endParaRPr>
          </a:p>
        </p:txBody>
      </p:sp>
      <p:sp>
        <p:nvSpPr>
          <p:cNvPr id="40" name="object 40"/>
          <p:cNvSpPr txBox="1"/>
          <p:nvPr/>
        </p:nvSpPr>
        <p:spPr>
          <a:xfrm>
            <a:off x="4205069" y="3561979"/>
            <a:ext cx="2248712" cy="262860"/>
          </a:xfrm>
          <a:prstGeom prst="rect">
            <a:avLst/>
          </a:prstGeom>
        </p:spPr>
        <p:txBody>
          <a:bodyPr vert="horz" wrap="square" lIns="0" tIns="13874" rIns="0" bIns="0" rtlCol="0">
            <a:spAutoFit/>
          </a:bodyPr>
          <a:lstStyle/>
          <a:p>
            <a:pPr marL="11100">
              <a:spcBef>
                <a:spcPts val="109"/>
              </a:spcBef>
            </a:pPr>
            <a:r>
              <a:rPr sz="1617" spc="17" dirty="0">
                <a:solidFill>
                  <a:srgbClr val="585858"/>
                </a:solidFill>
                <a:latin typeface="Calibri"/>
                <a:cs typeface="Calibri"/>
              </a:rPr>
              <a:t>TREND</a:t>
            </a:r>
            <a:r>
              <a:rPr sz="1617" spc="-74" dirty="0">
                <a:solidFill>
                  <a:srgbClr val="585858"/>
                </a:solidFill>
                <a:latin typeface="Calibri"/>
                <a:cs typeface="Calibri"/>
              </a:rPr>
              <a:t> </a:t>
            </a:r>
            <a:r>
              <a:rPr sz="1617" spc="17" dirty="0">
                <a:solidFill>
                  <a:srgbClr val="585858"/>
                </a:solidFill>
                <a:latin typeface="Calibri"/>
                <a:cs typeface="Calibri"/>
              </a:rPr>
              <a:t>VS</a:t>
            </a:r>
            <a:r>
              <a:rPr sz="1617" spc="-66" dirty="0">
                <a:solidFill>
                  <a:srgbClr val="585858"/>
                </a:solidFill>
                <a:latin typeface="Calibri"/>
                <a:cs typeface="Calibri"/>
              </a:rPr>
              <a:t> </a:t>
            </a:r>
            <a:r>
              <a:rPr sz="1617" spc="13" dirty="0">
                <a:solidFill>
                  <a:srgbClr val="585858"/>
                </a:solidFill>
                <a:latin typeface="Calibri"/>
                <a:cs typeface="Calibri"/>
              </a:rPr>
              <a:t>PREVIOUS</a:t>
            </a:r>
            <a:r>
              <a:rPr sz="1617" spc="-70" dirty="0">
                <a:solidFill>
                  <a:srgbClr val="585858"/>
                </a:solidFill>
                <a:latin typeface="Calibri"/>
                <a:cs typeface="Calibri"/>
              </a:rPr>
              <a:t> </a:t>
            </a:r>
            <a:r>
              <a:rPr sz="1617" spc="17" dirty="0">
                <a:solidFill>
                  <a:srgbClr val="585858"/>
                </a:solidFill>
                <a:latin typeface="Calibri"/>
                <a:cs typeface="Calibri"/>
              </a:rPr>
              <a:t>YEAR</a:t>
            </a:r>
            <a:endParaRPr sz="1617">
              <a:latin typeface="Calibri"/>
              <a:cs typeface="Calibri"/>
            </a:endParaRPr>
          </a:p>
        </p:txBody>
      </p:sp>
      <p:sp>
        <p:nvSpPr>
          <p:cNvPr id="41" name="object 41"/>
          <p:cNvSpPr/>
          <p:nvPr/>
        </p:nvSpPr>
        <p:spPr>
          <a:xfrm>
            <a:off x="2597230" y="5577799"/>
            <a:ext cx="72145" cy="72145"/>
          </a:xfrm>
          <a:custGeom>
            <a:avLst/>
            <a:gdLst/>
            <a:ahLst/>
            <a:cxnLst/>
            <a:rect l="l" t="t" r="r" b="b"/>
            <a:pathLst>
              <a:path w="82550" h="82550">
                <a:moveTo>
                  <a:pt x="82295" y="0"/>
                </a:moveTo>
                <a:lnTo>
                  <a:pt x="0" y="0"/>
                </a:lnTo>
                <a:lnTo>
                  <a:pt x="0" y="82317"/>
                </a:lnTo>
                <a:lnTo>
                  <a:pt x="82295" y="82317"/>
                </a:lnTo>
                <a:lnTo>
                  <a:pt x="82295" y="0"/>
                </a:lnTo>
                <a:close/>
              </a:path>
            </a:pathLst>
          </a:custGeom>
          <a:solidFill>
            <a:srgbClr val="6FAC46"/>
          </a:solidFill>
        </p:spPr>
        <p:txBody>
          <a:bodyPr wrap="square" lIns="0" tIns="0" rIns="0" bIns="0" rtlCol="0"/>
          <a:lstStyle/>
          <a:p>
            <a:endParaRPr sz="1573"/>
          </a:p>
        </p:txBody>
      </p:sp>
      <p:sp>
        <p:nvSpPr>
          <p:cNvPr id="42" name="object 42"/>
          <p:cNvSpPr txBox="1"/>
          <p:nvPr/>
        </p:nvSpPr>
        <p:spPr>
          <a:xfrm>
            <a:off x="2693016" y="5516560"/>
            <a:ext cx="769734" cy="175464"/>
          </a:xfrm>
          <a:prstGeom prst="rect">
            <a:avLst/>
          </a:prstGeom>
        </p:spPr>
        <p:txBody>
          <a:bodyPr vert="horz" wrap="square" lIns="0" tIns="13874" rIns="0" bIns="0" rtlCol="0">
            <a:spAutoFit/>
          </a:bodyPr>
          <a:lstStyle/>
          <a:p>
            <a:pPr marL="11100">
              <a:spcBef>
                <a:spcPts val="109"/>
              </a:spcBef>
            </a:pPr>
            <a:r>
              <a:rPr sz="1049" b="1" spc="-4" dirty="0">
                <a:solidFill>
                  <a:srgbClr val="585858"/>
                </a:solidFill>
                <a:latin typeface="Calibri"/>
                <a:cs typeface="Calibri"/>
              </a:rPr>
              <a:t>TAPENTADOL</a:t>
            </a:r>
            <a:endParaRPr sz="1049">
              <a:latin typeface="Calibri"/>
              <a:cs typeface="Calibri"/>
            </a:endParaRPr>
          </a:p>
        </p:txBody>
      </p:sp>
      <p:sp>
        <p:nvSpPr>
          <p:cNvPr id="43" name="object 43"/>
          <p:cNvSpPr/>
          <p:nvPr/>
        </p:nvSpPr>
        <p:spPr>
          <a:xfrm>
            <a:off x="3628130" y="5577799"/>
            <a:ext cx="72145" cy="72145"/>
          </a:xfrm>
          <a:custGeom>
            <a:avLst/>
            <a:gdLst/>
            <a:ahLst/>
            <a:cxnLst/>
            <a:rect l="l" t="t" r="r" b="b"/>
            <a:pathLst>
              <a:path w="82550" h="82550">
                <a:moveTo>
                  <a:pt x="82296" y="0"/>
                </a:moveTo>
                <a:lnTo>
                  <a:pt x="0" y="0"/>
                </a:lnTo>
                <a:lnTo>
                  <a:pt x="0" y="82317"/>
                </a:lnTo>
                <a:lnTo>
                  <a:pt x="82296" y="82317"/>
                </a:lnTo>
                <a:lnTo>
                  <a:pt x="82296" y="0"/>
                </a:lnTo>
                <a:close/>
              </a:path>
            </a:pathLst>
          </a:custGeom>
          <a:solidFill>
            <a:srgbClr val="EC7C30"/>
          </a:solidFill>
        </p:spPr>
        <p:txBody>
          <a:bodyPr wrap="square" lIns="0" tIns="0" rIns="0" bIns="0" rtlCol="0"/>
          <a:lstStyle/>
          <a:p>
            <a:endParaRPr sz="1573"/>
          </a:p>
        </p:txBody>
      </p:sp>
      <p:sp>
        <p:nvSpPr>
          <p:cNvPr id="44" name="object 44"/>
          <p:cNvSpPr txBox="1"/>
          <p:nvPr/>
        </p:nvSpPr>
        <p:spPr>
          <a:xfrm>
            <a:off x="3723693" y="5516560"/>
            <a:ext cx="520556" cy="175464"/>
          </a:xfrm>
          <a:prstGeom prst="rect">
            <a:avLst/>
          </a:prstGeom>
        </p:spPr>
        <p:txBody>
          <a:bodyPr vert="horz" wrap="square" lIns="0" tIns="13874" rIns="0" bIns="0" rtlCol="0">
            <a:spAutoFit/>
          </a:bodyPr>
          <a:lstStyle/>
          <a:p>
            <a:pPr marL="11100">
              <a:spcBef>
                <a:spcPts val="109"/>
              </a:spcBef>
            </a:pPr>
            <a:r>
              <a:rPr sz="1049" b="1" spc="-17" dirty="0">
                <a:solidFill>
                  <a:srgbClr val="585858"/>
                </a:solidFill>
                <a:latin typeface="Calibri"/>
                <a:cs typeface="Calibri"/>
              </a:rPr>
              <a:t>O</a:t>
            </a:r>
            <a:r>
              <a:rPr sz="1049" b="1" spc="-13" dirty="0">
                <a:solidFill>
                  <a:srgbClr val="585858"/>
                </a:solidFill>
                <a:latin typeface="Calibri"/>
                <a:cs typeface="Calibri"/>
              </a:rPr>
              <a:t>X</a:t>
            </a:r>
            <a:r>
              <a:rPr sz="1049" b="1" spc="17" dirty="0">
                <a:solidFill>
                  <a:srgbClr val="585858"/>
                </a:solidFill>
                <a:latin typeface="Calibri"/>
                <a:cs typeface="Calibri"/>
              </a:rPr>
              <a:t>Y</a:t>
            </a:r>
            <a:r>
              <a:rPr sz="1049" b="1" spc="-4" dirty="0">
                <a:solidFill>
                  <a:srgbClr val="585858"/>
                </a:solidFill>
                <a:latin typeface="Calibri"/>
                <a:cs typeface="Calibri"/>
              </a:rPr>
              <a:t>-N</a:t>
            </a:r>
            <a:r>
              <a:rPr sz="1049" b="1" spc="-9" dirty="0">
                <a:solidFill>
                  <a:srgbClr val="585858"/>
                </a:solidFill>
                <a:latin typeface="Calibri"/>
                <a:cs typeface="Calibri"/>
              </a:rPr>
              <a:t>A</a:t>
            </a:r>
            <a:r>
              <a:rPr sz="1049" b="1" spc="9" dirty="0">
                <a:solidFill>
                  <a:srgbClr val="585858"/>
                </a:solidFill>
                <a:latin typeface="Calibri"/>
                <a:cs typeface="Calibri"/>
              </a:rPr>
              <a:t>L</a:t>
            </a:r>
            <a:endParaRPr sz="1049">
              <a:latin typeface="Calibri"/>
              <a:cs typeface="Calibri"/>
            </a:endParaRPr>
          </a:p>
        </p:txBody>
      </p:sp>
      <p:sp>
        <p:nvSpPr>
          <p:cNvPr id="45" name="object 45"/>
          <p:cNvSpPr/>
          <p:nvPr/>
        </p:nvSpPr>
        <p:spPr>
          <a:xfrm>
            <a:off x="4411294" y="5577799"/>
            <a:ext cx="72145" cy="72145"/>
          </a:xfrm>
          <a:custGeom>
            <a:avLst/>
            <a:gdLst/>
            <a:ahLst/>
            <a:cxnLst/>
            <a:rect l="l" t="t" r="r" b="b"/>
            <a:pathLst>
              <a:path w="82550" h="82550">
                <a:moveTo>
                  <a:pt x="82296" y="0"/>
                </a:moveTo>
                <a:lnTo>
                  <a:pt x="0" y="0"/>
                </a:lnTo>
                <a:lnTo>
                  <a:pt x="0" y="82317"/>
                </a:lnTo>
                <a:lnTo>
                  <a:pt x="82296" y="82317"/>
                </a:lnTo>
                <a:lnTo>
                  <a:pt x="82296" y="0"/>
                </a:lnTo>
                <a:close/>
              </a:path>
            </a:pathLst>
          </a:custGeom>
          <a:solidFill>
            <a:srgbClr val="4471C4"/>
          </a:solidFill>
        </p:spPr>
        <p:txBody>
          <a:bodyPr wrap="square" lIns="0" tIns="0" rIns="0" bIns="0" rtlCol="0"/>
          <a:lstStyle/>
          <a:p>
            <a:endParaRPr sz="1573"/>
          </a:p>
        </p:txBody>
      </p:sp>
      <p:sp>
        <p:nvSpPr>
          <p:cNvPr id="46" name="object 46"/>
          <p:cNvSpPr txBox="1"/>
          <p:nvPr/>
        </p:nvSpPr>
        <p:spPr>
          <a:xfrm>
            <a:off x="4505749" y="5516560"/>
            <a:ext cx="992830" cy="175464"/>
          </a:xfrm>
          <a:prstGeom prst="rect">
            <a:avLst/>
          </a:prstGeom>
        </p:spPr>
        <p:txBody>
          <a:bodyPr vert="horz" wrap="square" lIns="0" tIns="13874" rIns="0" bIns="0" rtlCol="0">
            <a:spAutoFit/>
          </a:bodyPr>
          <a:lstStyle/>
          <a:p>
            <a:pPr marL="11100">
              <a:spcBef>
                <a:spcPts val="109"/>
              </a:spcBef>
            </a:pPr>
            <a:r>
              <a:rPr sz="1049" b="1" spc="-4" dirty="0">
                <a:solidFill>
                  <a:srgbClr val="585858"/>
                </a:solidFill>
                <a:latin typeface="Calibri"/>
                <a:cs typeface="Calibri"/>
              </a:rPr>
              <a:t>BUPRENORPHINE</a:t>
            </a:r>
            <a:endParaRPr sz="1049">
              <a:latin typeface="Calibri"/>
              <a:cs typeface="Calibri"/>
            </a:endParaRPr>
          </a:p>
        </p:txBody>
      </p:sp>
      <p:sp>
        <p:nvSpPr>
          <p:cNvPr id="47" name="object 47"/>
          <p:cNvSpPr/>
          <p:nvPr/>
        </p:nvSpPr>
        <p:spPr>
          <a:xfrm>
            <a:off x="5657964" y="5577799"/>
            <a:ext cx="72145" cy="72145"/>
          </a:xfrm>
          <a:custGeom>
            <a:avLst/>
            <a:gdLst/>
            <a:ahLst/>
            <a:cxnLst/>
            <a:rect l="l" t="t" r="r" b="b"/>
            <a:pathLst>
              <a:path w="82550" h="82550">
                <a:moveTo>
                  <a:pt x="82296" y="0"/>
                </a:moveTo>
                <a:lnTo>
                  <a:pt x="0" y="0"/>
                </a:lnTo>
                <a:lnTo>
                  <a:pt x="0" y="82317"/>
                </a:lnTo>
                <a:lnTo>
                  <a:pt x="82296" y="82317"/>
                </a:lnTo>
                <a:lnTo>
                  <a:pt x="82296" y="0"/>
                </a:lnTo>
                <a:close/>
              </a:path>
            </a:pathLst>
          </a:custGeom>
          <a:solidFill>
            <a:srgbClr val="C00000"/>
          </a:solidFill>
        </p:spPr>
        <p:txBody>
          <a:bodyPr wrap="square" lIns="0" tIns="0" rIns="0" bIns="0" rtlCol="0"/>
          <a:lstStyle/>
          <a:p>
            <a:endParaRPr sz="1573"/>
          </a:p>
        </p:txBody>
      </p:sp>
      <p:sp>
        <p:nvSpPr>
          <p:cNvPr id="48" name="object 48"/>
          <p:cNvSpPr txBox="1"/>
          <p:nvPr/>
        </p:nvSpPr>
        <p:spPr>
          <a:xfrm>
            <a:off x="5757081" y="5516560"/>
            <a:ext cx="725336" cy="175464"/>
          </a:xfrm>
          <a:prstGeom prst="rect">
            <a:avLst/>
          </a:prstGeom>
        </p:spPr>
        <p:txBody>
          <a:bodyPr vert="horz" wrap="square" lIns="0" tIns="13874" rIns="0" bIns="0" rtlCol="0">
            <a:spAutoFit/>
          </a:bodyPr>
          <a:lstStyle/>
          <a:p>
            <a:pPr marL="11100">
              <a:spcBef>
                <a:spcPts val="109"/>
              </a:spcBef>
            </a:pPr>
            <a:r>
              <a:rPr sz="1049" b="1" spc="-4" dirty="0">
                <a:solidFill>
                  <a:srgbClr val="585858"/>
                </a:solidFill>
                <a:latin typeface="Calibri"/>
                <a:cs typeface="Calibri"/>
              </a:rPr>
              <a:t>DICLOFENAC</a:t>
            </a:r>
            <a:endParaRPr sz="1049">
              <a:latin typeface="Calibri"/>
              <a:cs typeface="Calibri"/>
            </a:endParaRPr>
          </a:p>
        </p:txBody>
      </p:sp>
      <p:sp>
        <p:nvSpPr>
          <p:cNvPr id="49" name="object 49"/>
          <p:cNvSpPr/>
          <p:nvPr/>
        </p:nvSpPr>
        <p:spPr>
          <a:xfrm>
            <a:off x="6672882" y="5577799"/>
            <a:ext cx="72145" cy="72145"/>
          </a:xfrm>
          <a:custGeom>
            <a:avLst/>
            <a:gdLst/>
            <a:ahLst/>
            <a:cxnLst/>
            <a:rect l="l" t="t" r="r" b="b"/>
            <a:pathLst>
              <a:path w="82550" h="82550">
                <a:moveTo>
                  <a:pt x="82296" y="0"/>
                </a:moveTo>
                <a:lnTo>
                  <a:pt x="0" y="0"/>
                </a:lnTo>
                <a:lnTo>
                  <a:pt x="0" y="82317"/>
                </a:lnTo>
                <a:lnTo>
                  <a:pt x="82296" y="82317"/>
                </a:lnTo>
                <a:lnTo>
                  <a:pt x="82296" y="0"/>
                </a:lnTo>
                <a:close/>
              </a:path>
            </a:pathLst>
          </a:custGeom>
          <a:solidFill>
            <a:srgbClr val="7B7B7B"/>
          </a:solidFill>
        </p:spPr>
        <p:txBody>
          <a:bodyPr wrap="square" lIns="0" tIns="0" rIns="0" bIns="0" rtlCol="0"/>
          <a:lstStyle/>
          <a:p>
            <a:endParaRPr sz="1573"/>
          </a:p>
        </p:txBody>
      </p:sp>
      <p:sp>
        <p:nvSpPr>
          <p:cNvPr id="50" name="object 50"/>
          <p:cNvSpPr txBox="1"/>
          <p:nvPr/>
        </p:nvSpPr>
        <p:spPr>
          <a:xfrm>
            <a:off x="6771998" y="5516560"/>
            <a:ext cx="401794" cy="175464"/>
          </a:xfrm>
          <a:prstGeom prst="rect">
            <a:avLst/>
          </a:prstGeom>
        </p:spPr>
        <p:txBody>
          <a:bodyPr vert="horz" wrap="square" lIns="0" tIns="13874" rIns="0" bIns="0" rtlCol="0">
            <a:spAutoFit/>
          </a:bodyPr>
          <a:lstStyle/>
          <a:p>
            <a:pPr marL="11100">
              <a:spcBef>
                <a:spcPts val="109"/>
              </a:spcBef>
            </a:pPr>
            <a:r>
              <a:rPr sz="1049" b="1" spc="-4" dirty="0">
                <a:solidFill>
                  <a:srgbClr val="585858"/>
                </a:solidFill>
                <a:latin typeface="Calibri"/>
                <a:cs typeface="Calibri"/>
              </a:rPr>
              <a:t>IBUPR.</a:t>
            </a:r>
            <a:endParaRPr sz="1049">
              <a:latin typeface="Calibri"/>
              <a:cs typeface="Calibri"/>
            </a:endParaRPr>
          </a:p>
        </p:txBody>
      </p:sp>
      <p:sp>
        <p:nvSpPr>
          <p:cNvPr id="51" name="object 51"/>
          <p:cNvSpPr/>
          <p:nvPr/>
        </p:nvSpPr>
        <p:spPr>
          <a:xfrm>
            <a:off x="7336174" y="5577799"/>
            <a:ext cx="72145" cy="72145"/>
          </a:xfrm>
          <a:custGeom>
            <a:avLst/>
            <a:gdLst/>
            <a:ahLst/>
            <a:cxnLst/>
            <a:rect l="l" t="t" r="r" b="b"/>
            <a:pathLst>
              <a:path w="82550" h="82550">
                <a:moveTo>
                  <a:pt x="82296" y="0"/>
                </a:moveTo>
                <a:lnTo>
                  <a:pt x="0" y="0"/>
                </a:lnTo>
                <a:lnTo>
                  <a:pt x="0" y="82317"/>
                </a:lnTo>
                <a:lnTo>
                  <a:pt x="82296" y="82317"/>
                </a:lnTo>
                <a:lnTo>
                  <a:pt x="82296" y="0"/>
                </a:lnTo>
                <a:close/>
              </a:path>
            </a:pathLst>
          </a:custGeom>
          <a:solidFill>
            <a:srgbClr val="4471C4"/>
          </a:solidFill>
        </p:spPr>
        <p:txBody>
          <a:bodyPr wrap="square" lIns="0" tIns="0" rIns="0" bIns="0" rtlCol="0"/>
          <a:lstStyle/>
          <a:p>
            <a:endParaRPr sz="1573"/>
          </a:p>
        </p:txBody>
      </p:sp>
      <p:sp>
        <p:nvSpPr>
          <p:cNvPr id="52" name="object 52"/>
          <p:cNvSpPr txBox="1"/>
          <p:nvPr/>
        </p:nvSpPr>
        <p:spPr>
          <a:xfrm>
            <a:off x="7434514" y="5516560"/>
            <a:ext cx="687600" cy="175464"/>
          </a:xfrm>
          <a:prstGeom prst="rect">
            <a:avLst/>
          </a:prstGeom>
        </p:spPr>
        <p:txBody>
          <a:bodyPr vert="horz" wrap="square" lIns="0" tIns="13874" rIns="0" bIns="0" rtlCol="0">
            <a:spAutoFit/>
          </a:bodyPr>
          <a:lstStyle/>
          <a:p>
            <a:pPr marL="11100">
              <a:spcBef>
                <a:spcPts val="109"/>
              </a:spcBef>
            </a:pPr>
            <a:r>
              <a:rPr sz="1049" b="1" spc="-9" dirty="0">
                <a:solidFill>
                  <a:srgbClr val="585858"/>
                </a:solidFill>
                <a:latin typeface="Calibri"/>
                <a:cs typeface="Calibri"/>
              </a:rPr>
              <a:t>KE</a:t>
            </a:r>
            <a:r>
              <a:rPr sz="1049" b="1" spc="-17" dirty="0">
                <a:solidFill>
                  <a:srgbClr val="585858"/>
                </a:solidFill>
                <a:latin typeface="Calibri"/>
                <a:cs typeface="Calibri"/>
              </a:rPr>
              <a:t>T</a:t>
            </a:r>
            <a:r>
              <a:rPr sz="1049" b="1" spc="44" dirty="0">
                <a:solidFill>
                  <a:srgbClr val="585858"/>
                </a:solidFill>
                <a:latin typeface="Calibri"/>
                <a:cs typeface="Calibri"/>
              </a:rPr>
              <a:t>O</a:t>
            </a:r>
            <a:r>
              <a:rPr sz="1049" b="1" spc="-26" dirty="0">
                <a:solidFill>
                  <a:srgbClr val="585858"/>
                </a:solidFill>
                <a:latin typeface="Calibri"/>
                <a:cs typeface="Calibri"/>
              </a:rPr>
              <a:t>R</a:t>
            </a:r>
            <a:r>
              <a:rPr sz="1049" b="1" spc="-17" dirty="0">
                <a:solidFill>
                  <a:srgbClr val="585858"/>
                </a:solidFill>
                <a:latin typeface="Calibri"/>
                <a:cs typeface="Calibri"/>
              </a:rPr>
              <a:t>O</a:t>
            </a:r>
            <a:r>
              <a:rPr sz="1049" b="1" spc="-4" dirty="0">
                <a:solidFill>
                  <a:srgbClr val="585858"/>
                </a:solidFill>
                <a:latin typeface="Calibri"/>
                <a:cs typeface="Calibri"/>
              </a:rPr>
              <a:t>L</a:t>
            </a:r>
            <a:r>
              <a:rPr sz="1049" b="1" spc="-9" dirty="0">
                <a:solidFill>
                  <a:srgbClr val="585858"/>
                </a:solidFill>
                <a:latin typeface="Calibri"/>
                <a:cs typeface="Calibri"/>
              </a:rPr>
              <a:t>A</a:t>
            </a:r>
            <a:r>
              <a:rPr sz="1049" b="1" spc="9" dirty="0">
                <a:solidFill>
                  <a:srgbClr val="585858"/>
                </a:solidFill>
                <a:latin typeface="Calibri"/>
                <a:cs typeface="Calibri"/>
              </a:rPr>
              <a:t>C</a:t>
            </a:r>
            <a:endParaRPr sz="1049">
              <a:latin typeface="Calibri"/>
              <a:cs typeface="Calibri"/>
            </a:endParaRPr>
          </a:p>
        </p:txBody>
      </p:sp>
      <p:sp>
        <p:nvSpPr>
          <p:cNvPr id="54" name="CasellaDiTesto 53">
            <a:extLst>
              <a:ext uri="{FF2B5EF4-FFF2-40B4-BE49-F238E27FC236}">
                <a16:creationId xmlns:a16="http://schemas.microsoft.com/office/drawing/2014/main" id="{B58CF0EB-3CF8-1825-A688-EACBD41024F6}"/>
              </a:ext>
            </a:extLst>
          </p:cNvPr>
          <p:cNvSpPr txBox="1"/>
          <p:nvPr/>
        </p:nvSpPr>
        <p:spPr>
          <a:xfrm>
            <a:off x="577765" y="1982633"/>
            <a:ext cx="2063629" cy="1754326"/>
          </a:xfrm>
          <a:prstGeom prst="rect">
            <a:avLst/>
          </a:prstGeom>
          <a:noFill/>
        </p:spPr>
        <p:txBody>
          <a:bodyPr wrap="square" rtlCol="0">
            <a:spAutoFit/>
          </a:bodyPr>
          <a:lstStyle/>
          <a:p>
            <a:r>
              <a:rPr lang="it-IT" dirty="0"/>
              <a:t>L’uso degli oppioidi per DDD  è molto inferiore a quello dei FANS, il cui impiego è in aumento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8070" y="13483"/>
            <a:ext cx="8949089" cy="1121499"/>
          </a:xfrm>
          <a:prstGeom prst="rect">
            <a:avLst/>
          </a:prstGeom>
        </p:spPr>
        <p:txBody>
          <a:bodyPr vert="horz" wrap="square" lIns="0" tIns="128752" rIns="0" bIns="0" rtlCol="0" anchor="ctr">
            <a:spAutoFit/>
          </a:bodyPr>
          <a:lstStyle/>
          <a:p>
            <a:pPr marL="410693">
              <a:lnSpc>
                <a:spcPct val="100000"/>
              </a:lnSpc>
              <a:spcBef>
                <a:spcPts val="1014"/>
              </a:spcBef>
            </a:pPr>
            <a:r>
              <a:rPr lang="it-IT" spc="-57" dirty="0">
                <a:solidFill>
                  <a:srgbClr val="002060"/>
                </a:solidFill>
              </a:rPr>
              <a:t>Oppioidi vs FANS: usati poco e per brevi periodi</a:t>
            </a:r>
            <a:endParaRPr spc="9" dirty="0">
              <a:solidFill>
                <a:srgbClr val="002060"/>
              </a:solidFill>
            </a:endParaRPr>
          </a:p>
          <a:p>
            <a:pPr marL="11100" algn="ctr">
              <a:lnSpc>
                <a:spcPct val="100000"/>
              </a:lnSpc>
              <a:spcBef>
                <a:spcPts val="634"/>
              </a:spcBef>
              <a:tabLst>
                <a:tab pos="3609099" algn="l"/>
                <a:tab pos="6216998" algn="l"/>
              </a:tabLst>
            </a:pPr>
            <a:endParaRPr sz="2447" dirty="0">
              <a:solidFill>
                <a:srgbClr val="002060"/>
              </a:solidFill>
            </a:endParaRPr>
          </a:p>
        </p:txBody>
      </p:sp>
      <p:grpSp>
        <p:nvGrpSpPr>
          <p:cNvPr id="4" name="object 4"/>
          <p:cNvGrpSpPr/>
          <p:nvPr/>
        </p:nvGrpSpPr>
        <p:grpSpPr>
          <a:xfrm>
            <a:off x="427211" y="1462034"/>
            <a:ext cx="4726070" cy="4021969"/>
            <a:chOff x="528573" y="1324406"/>
            <a:chExt cx="5407660" cy="4467225"/>
          </a:xfrm>
        </p:grpSpPr>
        <p:pic>
          <p:nvPicPr>
            <p:cNvPr id="5" name="object 5"/>
            <p:cNvPicPr/>
            <p:nvPr/>
          </p:nvPicPr>
          <p:blipFill>
            <a:blip r:embed="rId3" cstate="print"/>
            <a:stretch>
              <a:fillRect/>
            </a:stretch>
          </p:blipFill>
          <p:spPr>
            <a:xfrm>
              <a:off x="534923" y="1330756"/>
              <a:ext cx="5394960" cy="4454271"/>
            </a:xfrm>
            <a:prstGeom prst="rect">
              <a:avLst/>
            </a:prstGeom>
          </p:spPr>
        </p:pic>
        <p:sp>
          <p:nvSpPr>
            <p:cNvPr id="6" name="object 6"/>
            <p:cNvSpPr/>
            <p:nvPr/>
          </p:nvSpPr>
          <p:spPr>
            <a:xfrm>
              <a:off x="534923" y="1330756"/>
              <a:ext cx="5394960" cy="4454525"/>
            </a:xfrm>
            <a:custGeom>
              <a:avLst/>
              <a:gdLst/>
              <a:ahLst/>
              <a:cxnLst/>
              <a:rect l="l" t="t" r="r" b="b"/>
              <a:pathLst>
                <a:path w="5394960" h="4454525">
                  <a:moveTo>
                    <a:pt x="0" y="4454271"/>
                  </a:moveTo>
                  <a:lnTo>
                    <a:pt x="5394960" y="4454271"/>
                  </a:lnTo>
                  <a:lnTo>
                    <a:pt x="5394960" y="0"/>
                  </a:lnTo>
                  <a:lnTo>
                    <a:pt x="0" y="0"/>
                  </a:lnTo>
                  <a:lnTo>
                    <a:pt x="0" y="4454271"/>
                  </a:lnTo>
                  <a:close/>
                </a:path>
              </a:pathLst>
            </a:custGeom>
            <a:ln w="12700">
              <a:solidFill>
                <a:srgbClr val="2E528F"/>
              </a:solidFill>
            </a:ln>
          </p:spPr>
          <p:txBody>
            <a:bodyPr wrap="square" lIns="0" tIns="0" rIns="0" bIns="0" rtlCol="0"/>
            <a:lstStyle/>
            <a:p>
              <a:endParaRPr sz="1573"/>
            </a:p>
          </p:txBody>
        </p:sp>
      </p:grpSp>
      <p:sp>
        <p:nvSpPr>
          <p:cNvPr id="7" name="object 7"/>
          <p:cNvSpPr txBox="1">
            <a:spLocks noGrp="1"/>
          </p:cNvSpPr>
          <p:nvPr>
            <p:ph sz="half" idx="2"/>
          </p:nvPr>
        </p:nvSpPr>
        <p:spPr>
          <a:xfrm>
            <a:off x="508603" y="1562576"/>
            <a:ext cx="4714970" cy="3618073"/>
          </a:xfrm>
          <a:prstGeom prst="rect">
            <a:avLst/>
          </a:prstGeom>
        </p:spPr>
        <p:txBody>
          <a:bodyPr vert="horz" wrap="square" lIns="0" tIns="13874" rIns="0" bIns="0" rtlCol="0">
            <a:spAutoFit/>
          </a:bodyPr>
          <a:lstStyle/>
          <a:p>
            <a:pPr marL="0" marR="4995" indent="0" algn="ctr">
              <a:lnSpc>
                <a:spcPct val="100000"/>
              </a:lnSpc>
              <a:spcBef>
                <a:spcPts val="109"/>
              </a:spcBef>
              <a:buNone/>
            </a:pPr>
            <a:r>
              <a:rPr sz="2000" dirty="0"/>
              <a:t>DDD</a:t>
            </a:r>
            <a:r>
              <a:rPr lang="it-IT" sz="2000" dirty="0"/>
              <a:t>/</a:t>
            </a:r>
            <a:r>
              <a:rPr sz="2000" spc="22" dirty="0"/>
              <a:t>1000</a:t>
            </a:r>
            <a:r>
              <a:rPr sz="2000" spc="-22" dirty="0"/>
              <a:t> </a:t>
            </a:r>
            <a:r>
              <a:rPr lang="it-IT" sz="2000" spc="-22" dirty="0"/>
              <a:t>Abitanti</a:t>
            </a:r>
            <a:r>
              <a:rPr sz="2000" dirty="0"/>
              <a:t>=</a:t>
            </a:r>
            <a:r>
              <a:rPr sz="2000" spc="52" dirty="0"/>
              <a:t> </a:t>
            </a:r>
            <a:r>
              <a:rPr sz="2000" spc="9" dirty="0"/>
              <a:t>7,7</a:t>
            </a:r>
            <a:endParaRPr lang="it-IT" sz="2000" spc="9" dirty="0"/>
          </a:p>
          <a:p>
            <a:pPr marL="0" marR="4995" indent="0" algn="ctr">
              <a:lnSpc>
                <a:spcPct val="100000"/>
              </a:lnSpc>
              <a:spcBef>
                <a:spcPts val="109"/>
              </a:spcBef>
              <a:buNone/>
            </a:pPr>
            <a:r>
              <a:rPr lang="it-IT" sz="2000" spc="9" dirty="0"/>
              <a:t>Nessuna crescita vs anno precedente</a:t>
            </a:r>
          </a:p>
          <a:p>
            <a:pPr marL="0" marR="4995" indent="0" algn="ctr">
              <a:lnSpc>
                <a:spcPct val="100000"/>
              </a:lnSpc>
              <a:spcBef>
                <a:spcPts val="109"/>
              </a:spcBef>
              <a:buNone/>
            </a:pPr>
            <a:r>
              <a:rPr lang="it-IT" sz="2000" spc="13" dirty="0"/>
              <a:t>ETA’</a:t>
            </a:r>
            <a:r>
              <a:rPr sz="2000" spc="22" dirty="0"/>
              <a:t> </a:t>
            </a:r>
            <a:r>
              <a:rPr sz="2000" dirty="0"/>
              <a:t>(MEDIAN</a:t>
            </a:r>
            <a:r>
              <a:rPr lang="it-IT" sz="2000" dirty="0"/>
              <a:t>A</a:t>
            </a:r>
            <a:r>
              <a:rPr sz="2000" dirty="0"/>
              <a:t>)</a:t>
            </a:r>
            <a:r>
              <a:rPr sz="2000" spc="153" dirty="0"/>
              <a:t> </a:t>
            </a:r>
            <a:r>
              <a:rPr lang="it-IT" sz="2000" spc="13" dirty="0"/>
              <a:t>dei </a:t>
            </a:r>
            <a:r>
              <a:rPr lang="it-IT" sz="2000" spc="13" dirty="0" err="1"/>
              <a:t>paz</a:t>
            </a:r>
            <a:r>
              <a:rPr lang="it-IT" sz="2000" spc="13" dirty="0"/>
              <a:t>. trattati 71 anni</a:t>
            </a:r>
          </a:p>
          <a:p>
            <a:pPr marL="0" marR="4995" indent="0" algn="ctr">
              <a:lnSpc>
                <a:spcPct val="100000"/>
              </a:lnSpc>
              <a:spcBef>
                <a:spcPts val="109"/>
              </a:spcBef>
              <a:buNone/>
            </a:pPr>
            <a:endParaRPr lang="it-IT" sz="2000" spc="4" dirty="0"/>
          </a:p>
          <a:p>
            <a:pPr marL="0" marR="157617" indent="0" algn="ctr">
              <a:lnSpc>
                <a:spcPct val="102299"/>
              </a:lnSpc>
              <a:spcBef>
                <a:spcPts val="0"/>
              </a:spcBef>
              <a:buNone/>
            </a:pPr>
            <a:r>
              <a:rPr lang="it-IT" sz="2000" spc="4" dirty="0"/>
              <a:t>CONSUMI nel Nord Italia </a:t>
            </a:r>
            <a:r>
              <a:rPr sz="2000" spc="9" dirty="0"/>
              <a:t>+15%</a:t>
            </a:r>
            <a:r>
              <a:rPr sz="2000" spc="52" dirty="0"/>
              <a:t> </a:t>
            </a:r>
            <a:r>
              <a:rPr sz="2000" spc="9" dirty="0"/>
              <a:t>vs </a:t>
            </a:r>
            <a:r>
              <a:rPr sz="2000" spc="-450" dirty="0"/>
              <a:t> </a:t>
            </a:r>
            <a:r>
              <a:rPr lang="it-IT" sz="2000" spc="-70" dirty="0"/>
              <a:t>media</a:t>
            </a:r>
            <a:endParaRPr sz="2000" spc="-70" dirty="0"/>
          </a:p>
          <a:p>
            <a:pPr marL="0" marR="51614" indent="0" algn="ctr">
              <a:lnSpc>
                <a:spcPct val="102299"/>
              </a:lnSpc>
              <a:buNone/>
            </a:pPr>
            <a:r>
              <a:rPr sz="2000" spc="9" dirty="0"/>
              <a:t>CONSUM</a:t>
            </a:r>
            <a:r>
              <a:rPr lang="it-IT" sz="2000" spc="9" dirty="0"/>
              <a:t>I nel Sud Italia -22% vs media</a:t>
            </a:r>
          </a:p>
          <a:p>
            <a:pPr marL="58829" marR="51614" algn="ctr">
              <a:lnSpc>
                <a:spcPct val="102299"/>
              </a:lnSpc>
            </a:pPr>
            <a:endParaRPr lang="it-IT" sz="2000" spc="-26" dirty="0"/>
          </a:p>
          <a:p>
            <a:pPr marL="0" marR="51614" indent="0" algn="ctr">
              <a:lnSpc>
                <a:spcPct val="102299"/>
              </a:lnSpc>
              <a:spcBef>
                <a:spcPts val="0"/>
              </a:spcBef>
              <a:buNone/>
            </a:pPr>
            <a:r>
              <a:rPr lang="it-IT" sz="2000" spc="-70" dirty="0"/>
              <a:t>DURATA DEL TRATTAMENTO:</a:t>
            </a:r>
          </a:p>
          <a:p>
            <a:pPr marL="58829" marR="51614" algn="ctr">
              <a:lnSpc>
                <a:spcPct val="102299"/>
              </a:lnSpc>
            </a:pPr>
            <a:r>
              <a:rPr lang="it-IT" sz="2000" spc="-70" dirty="0"/>
              <a:t>50% dei pazienti &lt; 2 settimane/anno</a:t>
            </a:r>
          </a:p>
          <a:p>
            <a:pPr marL="58829" marR="51614" algn="ctr">
              <a:lnSpc>
                <a:spcPct val="102299"/>
              </a:lnSpc>
            </a:pPr>
            <a:r>
              <a:rPr lang="it-IT" sz="2000" spc="-70" dirty="0"/>
              <a:t>34,5% dei pazienti un’unica prescrizione/anno</a:t>
            </a:r>
            <a:endParaRPr sz="2000" spc="9" dirty="0"/>
          </a:p>
        </p:txBody>
      </p:sp>
      <p:grpSp>
        <p:nvGrpSpPr>
          <p:cNvPr id="8" name="object 8"/>
          <p:cNvGrpSpPr/>
          <p:nvPr/>
        </p:nvGrpSpPr>
        <p:grpSpPr>
          <a:xfrm>
            <a:off x="5594032" y="1456485"/>
            <a:ext cx="4726070" cy="4032387"/>
            <a:chOff x="5923534" y="1992083"/>
            <a:chExt cx="5407660" cy="4467225"/>
          </a:xfrm>
        </p:grpSpPr>
        <p:pic>
          <p:nvPicPr>
            <p:cNvPr id="9" name="object 9"/>
            <p:cNvPicPr/>
            <p:nvPr/>
          </p:nvPicPr>
          <p:blipFill>
            <a:blip r:embed="rId4" cstate="print"/>
            <a:stretch>
              <a:fillRect/>
            </a:stretch>
          </p:blipFill>
          <p:spPr>
            <a:xfrm>
              <a:off x="5929884" y="1998433"/>
              <a:ext cx="5394960" cy="4454271"/>
            </a:xfrm>
            <a:prstGeom prst="rect">
              <a:avLst/>
            </a:prstGeom>
          </p:spPr>
        </p:pic>
        <p:sp>
          <p:nvSpPr>
            <p:cNvPr id="10" name="object 10"/>
            <p:cNvSpPr/>
            <p:nvPr/>
          </p:nvSpPr>
          <p:spPr>
            <a:xfrm>
              <a:off x="5929884" y="1998433"/>
              <a:ext cx="5394960" cy="4454525"/>
            </a:xfrm>
            <a:custGeom>
              <a:avLst/>
              <a:gdLst/>
              <a:ahLst/>
              <a:cxnLst/>
              <a:rect l="l" t="t" r="r" b="b"/>
              <a:pathLst>
                <a:path w="5394959" h="4454525">
                  <a:moveTo>
                    <a:pt x="0" y="4454271"/>
                  </a:moveTo>
                  <a:lnTo>
                    <a:pt x="5394960" y="4454271"/>
                  </a:lnTo>
                  <a:lnTo>
                    <a:pt x="5394960" y="0"/>
                  </a:lnTo>
                  <a:lnTo>
                    <a:pt x="0" y="0"/>
                  </a:lnTo>
                  <a:lnTo>
                    <a:pt x="0" y="4454271"/>
                  </a:lnTo>
                  <a:close/>
                </a:path>
              </a:pathLst>
            </a:custGeom>
            <a:ln w="12700">
              <a:solidFill>
                <a:srgbClr val="2E528F"/>
              </a:solidFill>
            </a:ln>
          </p:spPr>
          <p:txBody>
            <a:bodyPr wrap="square" lIns="0" tIns="0" rIns="0" bIns="0" rtlCol="0"/>
            <a:lstStyle/>
            <a:p>
              <a:endParaRPr sz="1573"/>
            </a:p>
          </p:txBody>
        </p:sp>
      </p:grpSp>
      <p:sp>
        <p:nvSpPr>
          <p:cNvPr id="11" name="object 11"/>
          <p:cNvSpPr txBox="1"/>
          <p:nvPr/>
        </p:nvSpPr>
        <p:spPr>
          <a:xfrm>
            <a:off x="5677943" y="1707578"/>
            <a:ext cx="4550146" cy="2942183"/>
          </a:xfrm>
          <a:prstGeom prst="rect">
            <a:avLst/>
          </a:prstGeom>
        </p:spPr>
        <p:txBody>
          <a:bodyPr vert="horz" wrap="square" lIns="0" tIns="13874" rIns="0" bIns="0" rtlCol="0">
            <a:spAutoFit/>
          </a:bodyPr>
          <a:lstStyle/>
          <a:p>
            <a:pPr algn="ctr">
              <a:spcBef>
                <a:spcPts val="109"/>
              </a:spcBef>
            </a:pPr>
            <a:r>
              <a:rPr sz="2054" dirty="0">
                <a:solidFill>
                  <a:srgbClr val="2E5496"/>
                </a:solidFill>
                <a:latin typeface="Calibri"/>
                <a:cs typeface="Calibri"/>
              </a:rPr>
              <a:t>DDD</a:t>
            </a:r>
            <a:r>
              <a:rPr lang="it-IT" sz="2054" dirty="0">
                <a:solidFill>
                  <a:srgbClr val="2E5496"/>
                </a:solidFill>
                <a:latin typeface="Calibri"/>
                <a:cs typeface="Calibri"/>
              </a:rPr>
              <a:t>/</a:t>
            </a:r>
            <a:r>
              <a:rPr sz="2054" spc="22" dirty="0">
                <a:solidFill>
                  <a:srgbClr val="2E5496"/>
                </a:solidFill>
                <a:latin typeface="Calibri"/>
                <a:cs typeface="Calibri"/>
              </a:rPr>
              <a:t>1000</a:t>
            </a:r>
            <a:r>
              <a:rPr lang="it-IT" sz="2054" spc="-22" dirty="0">
                <a:solidFill>
                  <a:srgbClr val="2E5496"/>
                </a:solidFill>
                <a:latin typeface="Calibri"/>
                <a:cs typeface="Calibri"/>
              </a:rPr>
              <a:t> Abitanti</a:t>
            </a:r>
            <a:r>
              <a:rPr sz="2054" dirty="0">
                <a:solidFill>
                  <a:srgbClr val="2E5496"/>
                </a:solidFill>
                <a:latin typeface="Calibri"/>
                <a:cs typeface="Calibri"/>
              </a:rPr>
              <a:t> </a:t>
            </a:r>
            <a:r>
              <a:rPr sz="2054" spc="9" dirty="0">
                <a:solidFill>
                  <a:srgbClr val="2E5496"/>
                </a:solidFill>
                <a:latin typeface="Calibri"/>
                <a:cs typeface="Calibri"/>
              </a:rPr>
              <a:t>=</a:t>
            </a:r>
            <a:r>
              <a:rPr sz="2054" spc="-9" dirty="0">
                <a:solidFill>
                  <a:srgbClr val="2E5496"/>
                </a:solidFill>
                <a:latin typeface="Calibri"/>
                <a:cs typeface="Calibri"/>
              </a:rPr>
              <a:t> </a:t>
            </a:r>
            <a:r>
              <a:rPr sz="2054" spc="13" dirty="0">
                <a:solidFill>
                  <a:srgbClr val="2E5496"/>
                </a:solidFill>
                <a:latin typeface="Calibri"/>
                <a:cs typeface="Calibri"/>
              </a:rPr>
              <a:t>17,8</a:t>
            </a:r>
            <a:endParaRPr sz="2054" dirty="0">
              <a:latin typeface="Calibri"/>
              <a:cs typeface="Calibri"/>
            </a:endParaRPr>
          </a:p>
          <a:p>
            <a:pPr marL="4440" algn="ctr">
              <a:spcBef>
                <a:spcPts val="57"/>
              </a:spcBef>
            </a:pPr>
            <a:r>
              <a:rPr lang="it-IT" sz="2054" spc="4" dirty="0">
                <a:solidFill>
                  <a:srgbClr val="2E5496"/>
                </a:solidFill>
                <a:latin typeface="Calibri"/>
                <a:cs typeface="Calibri"/>
              </a:rPr>
              <a:t>In crescita del </a:t>
            </a:r>
            <a:r>
              <a:rPr sz="2054" spc="9" dirty="0">
                <a:solidFill>
                  <a:srgbClr val="2E5496"/>
                </a:solidFill>
                <a:latin typeface="Calibri"/>
                <a:cs typeface="Calibri"/>
              </a:rPr>
              <a:t>5,6</a:t>
            </a:r>
            <a:r>
              <a:rPr lang="it-IT" sz="2054" spc="9" dirty="0">
                <a:solidFill>
                  <a:srgbClr val="2E5496"/>
                </a:solidFill>
                <a:latin typeface="Calibri"/>
                <a:cs typeface="Calibri"/>
              </a:rPr>
              <a:t>% vs anno precedente</a:t>
            </a:r>
            <a:endParaRPr sz="2054" dirty="0">
              <a:latin typeface="Calibri"/>
              <a:cs typeface="Calibri"/>
            </a:endParaRPr>
          </a:p>
          <a:p>
            <a:pPr marL="2775" algn="ctr">
              <a:spcBef>
                <a:spcPts val="57"/>
              </a:spcBef>
            </a:pPr>
            <a:r>
              <a:rPr lang="it-IT" sz="2054" spc="13" dirty="0">
                <a:solidFill>
                  <a:srgbClr val="2E5496"/>
                </a:solidFill>
                <a:latin typeface="Calibri"/>
                <a:cs typeface="Calibri"/>
              </a:rPr>
              <a:t>ETA’ </a:t>
            </a:r>
            <a:r>
              <a:rPr sz="2054" dirty="0">
                <a:solidFill>
                  <a:srgbClr val="2E5496"/>
                </a:solidFill>
                <a:latin typeface="Calibri"/>
                <a:cs typeface="Calibri"/>
              </a:rPr>
              <a:t>(MEDIAN</a:t>
            </a:r>
            <a:r>
              <a:rPr lang="it-IT" sz="2054" dirty="0">
                <a:solidFill>
                  <a:srgbClr val="2E5496"/>
                </a:solidFill>
                <a:latin typeface="Calibri"/>
                <a:cs typeface="Calibri"/>
              </a:rPr>
              <a:t>A</a:t>
            </a:r>
            <a:r>
              <a:rPr sz="2054" dirty="0">
                <a:solidFill>
                  <a:srgbClr val="2E5496"/>
                </a:solidFill>
                <a:latin typeface="Calibri"/>
                <a:cs typeface="Calibri"/>
              </a:rPr>
              <a:t>)</a:t>
            </a:r>
            <a:r>
              <a:rPr sz="2054" spc="149" dirty="0">
                <a:solidFill>
                  <a:srgbClr val="2E5496"/>
                </a:solidFill>
                <a:latin typeface="Calibri"/>
                <a:cs typeface="Calibri"/>
              </a:rPr>
              <a:t> </a:t>
            </a:r>
            <a:r>
              <a:rPr lang="it-IT" sz="2054" spc="13" dirty="0">
                <a:solidFill>
                  <a:srgbClr val="2E5496"/>
                </a:solidFill>
                <a:latin typeface="Calibri"/>
                <a:cs typeface="Calibri"/>
              </a:rPr>
              <a:t>dei </a:t>
            </a:r>
            <a:r>
              <a:rPr lang="it-IT" sz="2054" spc="13" dirty="0" err="1">
                <a:solidFill>
                  <a:srgbClr val="2E5496"/>
                </a:solidFill>
                <a:latin typeface="Calibri"/>
                <a:cs typeface="Calibri"/>
              </a:rPr>
              <a:t>paz</a:t>
            </a:r>
            <a:r>
              <a:rPr lang="it-IT" sz="2054" spc="13" dirty="0">
                <a:solidFill>
                  <a:srgbClr val="2E5496"/>
                </a:solidFill>
                <a:latin typeface="Calibri"/>
                <a:cs typeface="Calibri"/>
              </a:rPr>
              <a:t>. trattati 63 anni</a:t>
            </a:r>
            <a:endParaRPr sz="2054" dirty="0">
              <a:latin typeface="Calibri"/>
              <a:cs typeface="Calibri"/>
            </a:endParaRPr>
          </a:p>
          <a:p>
            <a:pPr marL="11100" marR="4440" algn="ctr">
              <a:lnSpc>
                <a:spcPct val="102299"/>
              </a:lnSpc>
            </a:pPr>
            <a:endParaRPr lang="it-IT" sz="2054" spc="4" dirty="0">
              <a:solidFill>
                <a:srgbClr val="2E5496"/>
              </a:solidFill>
              <a:latin typeface="Calibri"/>
              <a:cs typeface="Calibri"/>
            </a:endParaRPr>
          </a:p>
          <a:p>
            <a:pPr marL="11100" marR="4440" algn="ctr">
              <a:lnSpc>
                <a:spcPct val="102299"/>
              </a:lnSpc>
            </a:pPr>
            <a:r>
              <a:rPr lang="it-IT" sz="2054" spc="4" dirty="0">
                <a:solidFill>
                  <a:srgbClr val="2E5496"/>
                </a:solidFill>
                <a:latin typeface="Calibri"/>
                <a:cs typeface="Calibri"/>
              </a:rPr>
              <a:t>I CONSUMI nel Sud </a:t>
            </a:r>
            <a:r>
              <a:rPr sz="2054" spc="9" dirty="0">
                <a:solidFill>
                  <a:srgbClr val="2E5496"/>
                </a:solidFill>
                <a:latin typeface="Calibri"/>
                <a:cs typeface="Calibri"/>
              </a:rPr>
              <a:t>(20,5</a:t>
            </a:r>
            <a:r>
              <a:rPr sz="2054" spc="44" dirty="0">
                <a:solidFill>
                  <a:srgbClr val="2E5496"/>
                </a:solidFill>
                <a:latin typeface="Calibri"/>
                <a:cs typeface="Calibri"/>
              </a:rPr>
              <a:t> </a:t>
            </a:r>
            <a:r>
              <a:rPr sz="2054" spc="-4" dirty="0">
                <a:solidFill>
                  <a:srgbClr val="2E5496"/>
                </a:solidFill>
                <a:latin typeface="Calibri"/>
                <a:cs typeface="Calibri"/>
              </a:rPr>
              <a:t>DDD) </a:t>
            </a:r>
            <a:r>
              <a:rPr sz="2054" spc="-454" dirty="0">
                <a:solidFill>
                  <a:srgbClr val="2E5496"/>
                </a:solidFill>
                <a:latin typeface="Calibri"/>
                <a:cs typeface="Calibri"/>
              </a:rPr>
              <a:t> </a:t>
            </a:r>
            <a:r>
              <a:rPr lang="it-IT" sz="2054" spc="-4" dirty="0">
                <a:solidFill>
                  <a:srgbClr val="2E5496"/>
                </a:solidFill>
                <a:latin typeface="Calibri"/>
                <a:cs typeface="Calibri"/>
              </a:rPr>
              <a:t>sono doppi di quelli del Nord</a:t>
            </a:r>
            <a:r>
              <a:rPr sz="2054" spc="-9" dirty="0">
                <a:solidFill>
                  <a:srgbClr val="2E5496"/>
                </a:solidFill>
                <a:latin typeface="Calibri"/>
                <a:cs typeface="Calibri"/>
              </a:rPr>
              <a:t> </a:t>
            </a:r>
            <a:r>
              <a:rPr sz="2054" spc="9" dirty="0">
                <a:solidFill>
                  <a:srgbClr val="2E5496"/>
                </a:solidFill>
                <a:latin typeface="Calibri"/>
                <a:cs typeface="Calibri"/>
              </a:rPr>
              <a:t>(10,3 </a:t>
            </a:r>
            <a:r>
              <a:rPr sz="2054" spc="-9" dirty="0">
                <a:solidFill>
                  <a:srgbClr val="2E5496"/>
                </a:solidFill>
                <a:latin typeface="Calibri"/>
                <a:cs typeface="Calibri"/>
              </a:rPr>
              <a:t>DDD)</a:t>
            </a:r>
            <a:endParaRPr sz="2054" dirty="0">
              <a:latin typeface="Calibri"/>
              <a:cs typeface="Calibri"/>
            </a:endParaRPr>
          </a:p>
          <a:p>
            <a:pPr marL="3885" algn="ctr">
              <a:spcBef>
                <a:spcPts val="52"/>
              </a:spcBef>
            </a:pPr>
            <a:endParaRPr lang="it-IT" sz="2054" spc="13" dirty="0">
              <a:solidFill>
                <a:srgbClr val="2E5496"/>
              </a:solidFill>
              <a:latin typeface="Calibri"/>
              <a:cs typeface="Calibri"/>
            </a:endParaRPr>
          </a:p>
          <a:p>
            <a:pPr marL="3885" algn="ctr">
              <a:spcBef>
                <a:spcPts val="52"/>
              </a:spcBef>
            </a:pPr>
            <a:r>
              <a:rPr lang="it-IT" sz="2054" spc="13" dirty="0">
                <a:solidFill>
                  <a:srgbClr val="2E5496"/>
                </a:solidFill>
                <a:latin typeface="Calibri"/>
                <a:cs typeface="Calibri"/>
              </a:rPr>
              <a:t>DURATA DEL TRATTAMENTO:</a:t>
            </a:r>
          </a:p>
          <a:p>
            <a:pPr marL="3885" algn="ctr">
              <a:spcBef>
                <a:spcPts val="52"/>
              </a:spcBef>
            </a:pPr>
            <a:r>
              <a:rPr lang="it-IT" sz="2054" spc="13" dirty="0">
                <a:solidFill>
                  <a:srgbClr val="2E5496"/>
                </a:solidFill>
                <a:latin typeface="Calibri"/>
                <a:cs typeface="Calibri"/>
              </a:rPr>
              <a:t> 45 giorni all’anno</a:t>
            </a:r>
            <a:endParaRPr sz="2054" dirty="0">
              <a:latin typeface="Calibri"/>
              <a:cs typeface="Calibri"/>
            </a:endParaRPr>
          </a:p>
        </p:txBody>
      </p:sp>
      <p:sp>
        <p:nvSpPr>
          <p:cNvPr id="12" name="CasellaDiTesto 11">
            <a:extLst>
              <a:ext uri="{FF2B5EF4-FFF2-40B4-BE49-F238E27FC236}">
                <a16:creationId xmlns:a16="http://schemas.microsoft.com/office/drawing/2014/main" id="{8313B680-DE25-356A-794D-050E0F563440}"/>
              </a:ext>
            </a:extLst>
          </p:cNvPr>
          <p:cNvSpPr txBox="1"/>
          <p:nvPr/>
        </p:nvSpPr>
        <p:spPr>
          <a:xfrm>
            <a:off x="6783731" y="890420"/>
            <a:ext cx="2592569" cy="523220"/>
          </a:xfrm>
          <a:prstGeom prst="rect">
            <a:avLst/>
          </a:prstGeom>
          <a:noFill/>
        </p:spPr>
        <p:txBody>
          <a:bodyPr wrap="none" rtlCol="0">
            <a:spAutoFit/>
          </a:bodyPr>
          <a:lstStyle/>
          <a:p>
            <a:r>
              <a:rPr lang="it-IT" sz="2800" spc="4" dirty="0">
                <a:solidFill>
                  <a:srgbClr val="767070"/>
                </a:solidFill>
              </a:rPr>
              <a:t>Antinfiammatori</a:t>
            </a:r>
            <a:endParaRPr lang="it-IT" sz="2800" dirty="0"/>
          </a:p>
        </p:txBody>
      </p:sp>
      <p:sp>
        <p:nvSpPr>
          <p:cNvPr id="13" name="CasellaDiTesto 12">
            <a:extLst>
              <a:ext uri="{FF2B5EF4-FFF2-40B4-BE49-F238E27FC236}">
                <a16:creationId xmlns:a16="http://schemas.microsoft.com/office/drawing/2014/main" id="{884703E4-51BB-B1CF-9052-E36D58FB150B}"/>
              </a:ext>
            </a:extLst>
          </p:cNvPr>
          <p:cNvSpPr txBox="1"/>
          <p:nvPr/>
        </p:nvSpPr>
        <p:spPr>
          <a:xfrm>
            <a:off x="2082969" y="878703"/>
            <a:ext cx="1427891" cy="523220"/>
          </a:xfrm>
          <a:prstGeom prst="rect">
            <a:avLst/>
          </a:prstGeom>
          <a:noFill/>
        </p:spPr>
        <p:txBody>
          <a:bodyPr wrap="none" rtlCol="0">
            <a:spAutoFit/>
          </a:bodyPr>
          <a:lstStyle/>
          <a:p>
            <a:r>
              <a:rPr lang="it-IT" sz="2800" spc="4" dirty="0">
                <a:solidFill>
                  <a:schemeClr val="accent1"/>
                </a:solidFill>
              </a:rPr>
              <a:t>Oppioidi</a:t>
            </a:r>
            <a:endParaRPr lang="it-IT" sz="2800"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F45FCB-DF11-E36E-A1F5-B49BDB14BCDD}"/>
              </a:ext>
            </a:extLst>
          </p:cNvPr>
          <p:cNvSpPr>
            <a:spLocks noGrp="1"/>
          </p:cNvSpPr>
          <p:nvPr>
            <p:ph type="title"/>
          </p:nvPr>
        </p:nvSpPr>
        <p:spPr>
          <a:xfrm>
            <a:off x="0" y="114618"/>
            <a:ext cx="10655300" cy="760288"/>
          </a:xfrm>
          <a:solidFill>
            <a:schemeClr val="accent1">
              <a:lumMod val="75000"/>
            </a:schemeClr>
          </a:solidFill>
        </p:spPr>
        <p:txBody>
          <a:bodyPr/>
          <a:lstStyle/>
          <a:p>
            <a:pPr algn="ctr"/>
            <a:r>
              <a:rPr lang="it-IT" dirty="0">
                <a:solidFill>
                  <a:schemeClr val="bg1"/>
                </a:solidFill>
              </a:rPr>
              <a:t>La terapia del dolore in Italia</a:t>
            </a:r>
          </a:p>
        </p:txBody>
      </p:sp>
      <p:pic>
        <p:nvPicPr>
          <p:cNvPr id="5" name="Immagine 4">
            <a:extLst>
              <a:ext uri="{FF2B5EF4-FFF2-40B4-BE49-F238E27FC236}">
                <a16:creationId xmlns:a16="http://schemas.microsoft.com/office/drawing/2014/main" id="{E2A00B28-5C07-5CBB-B1B8-7657FA755826}"/>
              </a:ext>
            </a:extLst>
          </p:cNvPr>
          <p:cNvPicPr>
            <a:picLocks noChangeAspect="1"/>
          </p:cNvPicPr>
          <p:nvPr/>
        </p:nvPicPr>
        <p:blipFill rotWithShape="1">
          <a:blip r:embed="rId2"/>
          <a:srcRect b="26202"/>
          <a:stretch/>
        </p:blipFill>
        <p:spPr>
          <a:xfrm>
            <a:off x="1628959" y="1064020"/>
            <a:ext cx="7397382" cy="2929277"/>
          </a:xfrm>
          <a:prstGeom prst="rect">
            <a:avLst/>
          </a:prstGeom>
        </p:spPr>
      </p:pic>
      <p:sp>
        <p:nvSpPr>
          <p:cNvPr id="4" name="CasellaDiTesto 3">
            <a:extLst>
              <a:ext uri="{FF2B5EF4-FFF2-40B4-BE49-F238E27FC236}">
                <a16:creationId xmlns:a16="http://schemas.microsoft.com/office/drawing/2014/main" id="{F839E2FC-E917-6DF2-A76F-57891128AB7D}"/>
              </a:ext>
            </a:extLst>
          </p:cNvPr>
          <p:cNvSpPr txBox="1"/>
          <p:nvPr/>
        </p:nvSpPr>
        <p:spPr>
          <a:xfrm>
            <a:off x="872608" y="4140440"/>
            <a:ext cx="8910084" cy="1323439"/>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dirty="0"/>
              <a:t>Questo grave stato di scarso utilizzo dei farmaci oppioidi per tempi prolungati capaci di coprire il bisogno di cura del dolore persistente ci svela in maniera precisa come, ancora oggi, troppe persone affette anche da un dolore severo di natura oncologica o da gravi stati di dolore cronico, che persistono per mesi, siano lasciate sole nella loro sofferenza e come la classe medica si avvalga di farmaci inappropriati per una cura ottimale di stati di dolore tragico e severo. </a:t>
            </a:r>
          </a:p>
        </p:txBody>
      </p:sp>
      <p:sp>
        <p:nvSpPr>
          <p:cNvPr id="3" name="Rettangolo 2">
            <a:extLst>
              <a:ext uri="{FF2B5EF4-FFF2-40B4-BE49-F238E27FC236}">
                <a16:creationId xmlns:a16="http://schemas.microsoft.com/office/drawing/2014/main" id="{E516E7AE-B019-4B52-660C-9A7844D9530D}"/>
              </a:ext>
            </a:extLst>
          </p:cNvPr>
          <p:cNvSpPr/>
          <p:nvPr/>
        </p:nvSpPr>
        <p:spPr>
          <a:xfrm>
            <a:off x="7148945" y="3800104"/>
            <a:ext cx="1579419" cy="193193"/>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992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1ECA09-3E63-06F8-6032-6AF9044B3D33}"/>
              </a:ext>
            </a:extLst>
          </p:cNvPr>
          <p:cNvSpPr>
            <a:spLocks noGrp="1"/>
          </p:cNvSpPr>
          <p:nvPr>
            <p:ph type="title"/>
          </p:nvPr>
        </p:nvSpPr>
        <p:spPr/>
        <p:txBody>
          <a:bodyPr>
            <a:normAutofit/>
          </a:bodyPr>
          <a:lstStyle/>
          <a:p>
            <a:pPr algn="ctr"/>
            <a:r>
              <a:rPr lang="it-IT" sz="3600" spc="-57" dirty="0">
                <a:solidFill>
                  <a:srgbClr val="002060"/>
                </a:solidFill>
                <a:latin typeface="Calibri"/>
                <a:cs typeface="Calibri"/>
              </a:rPr>
              <a:t>Azioni proposte da ISAL/Società Scientifiche</a:t>
            </a:r>
          </a:p>
        </p:txBody>
      </p:sp>
      <p:sp>
        <p:nvSpPr>
          <p:cNvPr id="6" name="Segnaposto contenuto 2">
            <a:extLst>
              <a:ext uri="{FF2B5EF4-FFF2-40B4-BE49-F238E27FC236}">
                <a16:creationId xmlns:a16="http://schemas.microsoft.com/office/drawing/2014/main" id="{683371C8-B365-37B2-0340-CCBECAACEF1E}"/>
              </a:ext>
            </a:extLst>
          </p:cNvPr>
          <p:cNvSpPr>
            <a:spLocks noGrp="1"/>
          </p:cNvSpPr>
          <p:nvPr/>
        </p:nvSpPr>
        <p:spPr>
          <a:xfrm>
            <a:off x="793658" y="2141546"/>
            <a:ext cx="9067983" cy="2946059"/>
          </a:xfrm>
          <a:prstGeom prst="rect">
            <a:avLst/>
          </a:prstGeom>
        </p:spPr>
        <p:txBody>
          <a:bodyPr vert="horz" lIns="91440" tIns="45720" rIns="91440" bIns="45720" rtlCol="0">
            <a:normAutofit lnSpcReduction="10000"/>
          </a:bodyPr>
          <a:lstStyle>
            <a:lvl1pPr marL="199796" indent="-199796" algn="l" defTabSz="799186" rtl="0" eaLnBrk="1" latinLnBrk="0" hangingPunct="1">
              <a:lnSpc>
                <a:spcPct val="90000"/>
              </a:lnSpc>
              <a:spcBef>
                <a:spcPts val="874"/>
              </a:spcBef>
              <a:buFont typeface="Arial" panose="020B0604020202020204" pitchFamily="34" charset="0"/>
              <a:buChar char="•"/>
              <a:defRPr sz="2447" kern="1200">
                <a:solidFill>
                  <a:schemeClr val="tx1"/>
                </a:solidFill>
                <a:latin typeface="+mn-lt"/>
                <a:ea typeface="+mn-ea"/>
                <a:cs typeface="+mn-cs"/>
              </a:defRPr>
            </a:lvl1pPr>
            <a:lvl2pPr marL="599389" indent="-199796" algn="l" defTabSz="799186" rtl="0" eaLnBrk="1" latinLnBrk="0" hangingPunct="1">
              <a:lnSpc>
                <a:spcPct val="90000"/>
              </a:lnSpc>
              <a:spcBef>
                <a:spcPts val="437"/>
              </a:spcBef>
              <a:buFont typeface="Arial" panose="020B0604020202020204" pitchFamily="34" charset="0"/>
              <a:buChar char="•"/>
              <a:defRPr sz="2098" kern="1200">
                <a:solidFill>
                  <a:schemeClr val="tx1"/>
                </a:solidFill>
                <a:latin typeface="+mn-lt"/>
                <a:ea typeface="+mn-ea"/>
                <a:cs typeface="+mn-cs"/>
              </a:defRPr>
            </a:lvl2pPr>
            <a:lvl3pPr marL="998982" indent="-199796" algn="l" defTabSz="799186" rtl="0" eaLnBrk="1" latinLnBrk="0" hangingPunct="1">
              <a:lnSpc>
                <a:spcPct val="90000"/>
              </a:lnSpc>
              <a:spcBef>
                <a:spcPts val="437"/>
              </a:spcBef>
              <a:buFont typeface="Arial" panose="020B0604020202020204" pitchFamily="34" charset="0"/>
              <a:buChar char="•"/>
              <a:defRPr sz="1748" kern="1200">
                <a:solidFill>
                  <a:schemeClr val="tx1"/>
                </a:solidFill>
                <a:latin typeface="+mn-lt"/>
                <a:ea typeface="+mn-ea"/>
                <a:cs typeface="+mn-cs"/>
              </a:defRPr>
            </a:lvl3pPr>
            <a:lvl4pPr marL="1398575"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4pPr>
            <a:lvl5pPr marL="1798168"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5pPr>
            <a:lvl6pPr marL="2197760"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6pPr>
            <a:lvl7pPr marL="2597353"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7pPr>
            <a:lvl8pPr marL="2996946"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8pPr>
            <a:lvl9pPr marL="3396539" indent="-199796" algn="l" defTabSz="799186" rtl="0" eaLnBrk="1" latinLnBrk="0" hangingPunct="1">
              <a:lnSpc>
                <a:spcPct val="90000"/>
              </a:lnSpc>
              <a:spcBef>
                <a:spcPts val="437"/>
              </a:spcBef>
              <a:buFont typeface="Arial" panose="020B0604020202020204" pitchFamily="34" charset="0"/>
              <a:buChar char="•"/>
              <a:defRPr sz="1573" kern="1200">
                <a:solidFill>
                  <a:schemeClr val="tx1"/>
                </a:solidFill>
                <a:latin typeface="+mn-lt"/>
                <a:ea typeface="+mn-ea"/>
                <a:cs typeface="+mn-cs"/>
              </a:defRPr>
            </a:lvl9pPr>
          </a:lstStyle>
          <a:p>
            <a:r>
              <a:rPr lang="it-IT" sz="1800" dirty="0"/>
              <a:t>Sviluppare  </a:t>
            </a:r>
            <a:r>
              <a:rPr lang="it-IT" sz="1800" b="1" dirty="0"/>
              <a:t>PDTA/ Registri regionali </a:t>
            </a:r>
            <a:r>
              <a:rPr lang="it-IT" sz="1800" dirty="0"/>
              <a:t>dedicati al buon uso degli oppioidi e alla prevenzione di malpractice e abuso </a:t>
            </a:r>
          </a:p>
          <a:p>
            <a:r>
              <a:rPr lang="it-IT" sz="1800" dirty="0"/>
              <a:t>Maggior </a:t>
            </a:r>
            <a:r>
              <a:rPr lang="it-IT" sz="1800" b="1" dirty="0"/>
              <a:t>appropriatezza prescrittiva </a:t>
            </a:r>
            <a:r>
              <a:rPr lang="it-IT" sz="1800" dirty="0"/>
              <a:t>(in particolare al Sud) </a:t>
            </a:r>
          </a:p>
          <a:p>
            <a:r>
              <a:rPr lang="it-IT" sz="1800" b="1" dirty="0"/>
              <a:t>Monitoraggio</a:t>
            </a:r>
            <a:r>
              <a:rPr lang="it-IT" sz="1800" dirty="0"/>
              <a:t> e divulgazione dei consumi interregionali</a:t>
            </a:r>
          </a:p>
          <a:p>
            <a:r>
              <a:rPr lang="it-IT" sz="1800" b="1" dirty="0"/>
              <a:t>Formazione</a:t>
            </a:r>
            <a:r>
              <a:rPr lang="it-IT" sz="1800" dirty="0"/>
              <a:t>  ECM dedicata alle buone pratiche analgesiche nei differenti setting di cura per tutte le discipline specialistiche - spazi dedicati all’interno dei principali simposi societari</a:t>
            </a:r>
          </a:p>
          <a:p>
            <a:r>
              <a:rPr lang="it-IT" sz="1800" b="1" dirty="0"/>
              <a:t>Formazione per i Farmacisti </a:t>
            </a:r>
            <a:r>
              <a:rPr lang="it-IT" sz="1800" dirty="0"/>
              <a:t>al fine di sostenere il buon uso dei farmaci oppioidi </a:t>
            </a:r>
          </a:p>
          <a:p>
            <a:r>
              <a:rPr lang="it-IT" sz="1800" b="1" dirty="0"/>
              <a:t>Collaborazione con le Istituzioni </a:t>
            </a:r>
            <a:r>
              <a:rPr lang="it-IT" sz="1800" dirty="0"/>
              <a:t>(es. eliminazione </a:t>
            </a:r>
            <a:r>
              <a:rPr lang="it-IT" sz="1800" i="1" dirty="0"/>
              <a:t>warning</a:t>
            </a:r>
            <a:r>
              <a:rPr lang="it-IT" sz="1800" dirty="0"/>
              <a:t> abuso) </a:t>
            </a:r>
          </a:p>
          <a:p>
            <a:r>
              <a:rPr lang="it-IT" sz="1800" b="1" dirty="0"/>
              <a:t>Applicazione della Legge 38/2010 </a:t>
            </a:r>
            <a:r>
              <a:rPr lang="it-IT" sz="1800" dirty="0"/>
              <a:t>anche nella parte di reportistica al Parlamento</a:t>
            </a:r>
          </a:p>
          <a:p>
            <a:pPr marL="0" indent="0">
              <a:buNone/>
            </a:pPr>
            <a:endParaRPr lang="it-IT" sz="1800" dirty="0"/>
          </a:p>
        </p:txBody>
      </p:sp>
    </p:spTree>
    <p:extLst>
      <p:ext uri="{BB962C8B-B14F-4D97-AF65-F5344CB8AC3E}">
        <p14:creationId xmlns:p14="http://schemas.microsoft.com/office/powerpoint/2010/main" val="180950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552" y="757009"/>
            <a:ext cx="9190196" cy="323646"/>
          </a:xfrm>
        </p:spPr>
        <p:txBody>
          <a:bodyPr>
            <a:noAutofit/>
          </a:bodyPr>
          <a:lstStyle/>
          <a:p>
            <a:r>
              <a:rPr lang="it-IT" sz="3600" dirty="0">
                <a:latin typeface="+mn-lt"/>
                <a:ea typeface="+mn-ea"/>
                <a:cs typeface="+mn-cs"/>
              </a:rPr>
              <a:t>Epidemiologia e impatto del Dolore Cronico sulla salute in Europa 1/2</a:t>
            </a:r>
          </a:p>
        </p:txBody>
      </p:sp>
      <p:sp>
        <p:nvSpPr>
          <p:cNvPr id="3" name="Segnaposto contenuto 2"/>
          <p:cNvSpPr>
            <a:spLocks noGrp="1"/>
          </p:cNvSpPr>
          <p:nvPr>
            <p:ph idx="1"/>
          </p:nvPr>
        </p:nvSpPr>
        <p:spPr>
          <a:xfrm>
            <a:off x="732552" y="1662889"/>
            <a:ext cx="9000384" cy="3905572"/>
          </a:xfrm>
        </p:spPr>
        <p:txBody>
          <a:bodyPr>
            <a:noAutofit/>
          </a:bodyPr>
          <a:lstStyle/>
          <a:p>
            <a:r>
              <a:rPr lang="it-IT" sz="1600" dirty="0"/>
              <a:t>Se consideriamo che in Europa ci sono circa 740 milioni di persone e che circa il 20% prova dolore per più di 3 mesi, allora sono circa </a:t>
            </a:r>
            <a:r>
              <a:rPr lang="it-IT" sz="1600" b="1" dirty="0"/>
              <a:t>150 milioni gli europei affetti da DC</a:t>
            </a:r>
            <a:br>
              <a:rPr lang="it-IT" sz="2000" dirty="0"/>
            </a:br>
            <a:r>
              <a:rPr lang="it-IT" sz="1200" i="1" dirty="0" err="1"/>
              <a:t>Thematic</a:t>
            </a:r>
            <a:r>
              <a:rPr lang="it-IT" sz="1200" i="1" dirty="0"/>
              <a:t> Network on the </a:t>
            </a:r>
            <a:r>
              <a:rPr lang="it-IT" sz="1200" i="1" dirty="0" err="1"/>
              <a:t>Societal</a:t>
            </a:r>
            <a:r>
              <a:rPr lang="it-IT" sz="1200" i="1" dirty="0"/>
              <a:t> Impact of Pain – </a:t>
            </a:r>
            <a:r>
              <a:rPr lang="it-IT" sz="1200" i="1" dirty="0" err="1"/>
              <a:t>recommendation</a:t>
            </a:r>
            <a:r>
              <a:rPr lang="it-IT" sz="1200" i="1" dirty="0"/>
              <a:t> for Policy Action – 05 November 2018 </a:t>
            </a:r>
            <a:r>
              <a:rPr lang="it-IT" sz="1200" i="1" u="sng" dirty="0">
                <a:hlinkClick r:id="rId2"/>
              </a:rPr>
              <a:t>https://ec.europa.eu/health/sites/health/files/policies/docs/ev_20181112_co07_en.pdf</a:t>
            </a:r>
            <a:r>
              <a:rPr lang="it-IT" sz="1200" i="1" u="sng" dirty="0"/>
              <a:t>  </a:t>
            </a:r>
            <a:r>
              <a:rPr lang="it-IT" sz="1200" i="1" dirty="0"/>
              <a:t> </a:t>
            </a:r>
            <a:endParaRPr lang="it-IT" sz="1200" dirty="0"/>
          </a:p>
          <a:p>
            <a:r>
              <a:rPr lang="it-IT" sz="1600" dirty="0"/>
              <a:t>Un recente studio europeo sul dolore ha registrato tassi più elevati di dolore nelle donne e nelle persone con ridotte possibilità economiche, svelando così il cosiddetto </a:t>
            </a:r>
            <a:r>
              <a:rPr lang="it-IT" sz="1600" b="1" dirty="0"/>
              <a:t>“</a:t>
            </a:r>
            <a:r>
              <a:rPr lang="it-IT" sz="1600" b="1" dirty="0" err="1"/>
              <a:t>pain</a:t>
            </a:r>
            <a:r>
              <a:rPr lang="it-IT" sz="1600" b="1" dirty="0"/>
              <a:t>-gap” correlato a reddito e genere  </a:t>
            </a:r>
            <a:br>
              <a:rPr lang="it-IT" sz="1800" dirty="0"/>
            </a:br>
            <a:r>
              <a:rPr lang="it-IT" sz="1200" i="1" dirty="0"/>
              <a:t>Todd, A., McNamara, C. L., </a:t>
            </a:r>
            <a:r>
              <a:rPr lang="it-IT" sz="1200" i="1" dirty="0" err="1"/>
              <a:t>Balaj</a:t>
            </a:r>
            <a:r>
              <a:rPr lang="it-IT" sz="1200" i="1" dirty="0"/>
              <a:t>, M., </a:t>
            </a:r>
            <a:r>
              <a:rPr lang="it-IT" sz="1200" i="1" dirty="0" err="1"/>
              <a:t>Huijts</a:t>
            </a:r>
            <a:r>
              <a:rPr lang="it-IT" sz="1200" i="1" dirty="0"/>
              <a:t>, T., </a:t>
            </a:r>
            <a:r>
              <a:rPr lang="it-IT" sz="1200" i="1" dirty="0" err="1"/>
              <a:t>Akhter</a:t>
            </a:r>
            <a:r>
              <a:rPr lang="it-IT" sz="1200" i="1" dirty="0"/>
              <a:t>, N., Thomson, K., ... &amp; </a:t>
            </a:r>
            <a:r>
              <a:rPr lang="it-IT" sz="1200" i="1" dirty="0" err="1"/>
              <a:t>Bambra</a:t>
            </a:r>
            <a:r>
              <a:rPr lang="it-IT" sz="1200" i="1" dirty="0"/>
              <a:t>, C. (2019). The </a:t>
            </a:r>
            <a:r>
              <a:rPr lang="it-IT" sz="1200" i="1" dirty="0" err="1"/>
              <a:t>European</a:t>
            </a:r>
            <a:r>
              <a:rPr lang="it-IT" sz="1200" i="1" dirty="0"/>
              <a:t> </a:t>
            </a:r>
            <a:r>
              <a:rPr lang="it-IT" sz="1200" i="1" dirty="0" err="1"/>
              <a:t>epidemic</a:t>
            </a:r>
            <a:r>
              <a:rPr lang="it-IT" sz="1200" i="1" dirty="0"/>
              <a:t>: </a:t>
            </a:r>
            <a:r>
              <a:rPr lang="it-IT" sz="1200" i="1" dirty="0" err="1"/>
              <a:t>pain</a:t>
            </a:r>
            <a:r>
              <a:rPr lang="it-IT" sz="1200" i="1" dirty="0"/>
              <a:t> </a:t>
            </a:r>
            <a:r>
              <a:rPr lang="it-IT" sz="1200" i="1" dirty="0" err="1"/>
              <a:t>prevalence</a:t>
            </a:r>
            <a:r>
              <a:rPr lang="it-IT" sz="1200" i="1" dirty="0"/>
              <a:t> and </a:t>
            </a:r>
            <a:r>
              <a:rPr lang="it-IT" sz="1200" i="1" dirty="0" err="1"/>
              <a:t>socioeconomic</a:t>
            </a:r>
            <a:r>
              <a:rPr lang="it-IT" sz="1200" i="1" dirty="0"/>
              <a:t> </a:t>
            </a:r>
            <a:r>
              <a:rPr lang="it-IT" sz="1200" i="1" dirty="0" err="1"/>
              <a:t>inequalities</a:t>
            </a:r>
            <a:r>
              <a:rPr lang="it-IT" sz="1200" i="1" dirty="0"/>
              <a:t> in </a:t>
            </a:r>
            <a:r>
              <a:rPr lang="it-IT" sz="1200" i="1" dirty="0" err="1"/>
              <a:t>pain</a:t>
            </a:r>
            <a:r>
              <a:rPr lang="it-IT" sz="1200" i="1" dirty="0"/>
              <a:t> </a:t>
            </a:r>
            <a:r>
              <a:rPr lang="it-IT" sz="1200" i="1" dirty="0" err="1"/>
              <a:t>across</a:t>
            </a:r>
            <a:r>
              <a:rPr lang="it-IT" sz="1200" i="1" dirty="0"/>
              <a:t> 19 </a:t>
            </a:r>
            <a:r>
              <a:rPr lang="it-IT" sz="1200" i="1" dirty="0" err="1"/>
              <a:t>European</a:t>
            </a:r>
            <a:r>
              <a:rPr lang="it-IT" sz="1200" i="1" dirty="0"/>
              <a:t> countries. </a:t>
            </a:r>
            <a:r>
              <a:rPr lang="it-IT" sz="1200" i="1" dirty="0" err="1"/>
              <a:t>European</a:t>
            </a:r>
            <a:r>
              <a:rPr lang="it-IT" sz="1200" i="1" dirty="0"/>
              <a:t> Journal of Pain, 23(8), 1425-1436.</a:t>
            </a:r>
          </a:p>
          <a:p>
            <a:r>
              <a:rPr lang="it-IT" sz="1600" dirty="0"/>
              <a:t>Un’analisi dei dati di morbilità e disabilità tratta dal </a:t>
            </a:r>
            <a:r>
              <a:rPr lang="it-IT" sz="1600" i="1" dirty="0"/>
              <a:t>Global Burden of </a:t>
            </a:r>
            <a:r>
              <a:rPr lang="it-IT" sz="1600" i="1" dirty="0" err="1"/>
              <a:t>Disease</a:t>
            </a:r>
            <a:r>
              <a:rPr lang="it-IT" sz="1600" i="1" dirty="0"/>
              <a:t> Study </a:t>
            </a:r>
            <a:r>
              <a:rPr lang="it-IT" sz="1600" dirty="0"/>
              <a:t>evidenzia l'elevata importanza del dolore e delle malattie ad esso associate come </a:t>
            </a:r>
            <a:r>
              <a:rPr lang="it-IT" sz="1600" b="1" dirty="0"/>
              <a:t>causa globale di disabilità </a:t>
            </a:r>
            <a:r>
              <a:rPr lang="it-IT" sz="1600" dirty="0"/>
              <a:t>sia nei Paesi sviluppati che in quelli in via di sviluppo</a:t>
            </a:r>
            <a:br>
              <a:rPr lang="it-IT" sz="2000" dirty="0"/>
            </a:br>
            <a:r>
              <a:rPr lang="it-IT" sz="1200" i="1" dirty="0"/>
              <a:t>Rice, A. S., Smith, B. H., &amp; Blyth, F. M. (2016). Pain and the global burden of </a:t>
            </a:r>
            <a:r>
              <a:rPr lang="it-IT" sz="1200" i="1" dirty="0" err="1"/>
              <a:t>disease</a:t>
            </a:r>
            <a:r>
              <a:rPr lang="it-IT" sz="1200" i="1" dirty="0"/>
              <a:t>. Pain, 157(4), 791- 796.</a:t>
            </a:r>
          </a:p>
          <a:p>
            <a:r>
              <a:rPr lang="it-IT" sz="1600" dirty="0"/>
              <a:t>Il DC comporta un enorme onere per i malati, i caregiver, i sistemi sanitari e le economie europee. Per questo, molti stakeholder in tutto il mondo chiedono ai governi di fare del DC una </a:t>
            </a:r>
            <a:r>
              <a:rPr lang="it-IT" sz="1600" b="1" dirty="0"/>
              <a:t>priorità di salute pubblica</a:t>
            </a:r>
            <a:br>
              <a:rPr lang="it-IT" sz="1600" dirty="0"/>
            </a:br>
            <a:r>
              <a:rPr lang="it-IT" sz="1200" i="1" dirty="0"/>
              <a:t>Hanna, M. (2012). Pain in Europe: a public health </a:t>
            </a:r>
            <a:r>
              <a:rPr lang="it-IT" sz="1200" i="1" dirty="0" err="1"/>
              <a:t>priority</a:t>
            </a:r>
            <a:r>
              <a:rPr lang="it-IT" sz="1200" i="1" dirty="0"/>
              <a:t>. Journal of Pain &amp; Palliative Care </a:t>
            </a:r>
            <a:r>
              <a:rPr lang="it-IT" sz="1200" i="1" dirty="0" err="1"/>
              <a:t>Pharmacotherapy</a:t>
            </a:r>
            <a:r>
              <a:rPr lang="it-IT" sz="1200" i="1" dirty="0"/>
              <a:t>, 26(2), 182-184. </a:t>
            </a:r>
          </a:p>
        </p:txBody>
      </p:sp>
    </p:spTree>
    <p:extLst>
      <p:ext uri="{BB962C8B-B14F-4D97-AF65-F5344CB8AC3E}">
        <p14:creationId xmlns:p14="http://schemas.microsoft.com/office/powerpoint/2010/main" val="57763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32552" y="967177"/>
            <a:ext cx="9190196" cy="4495470"/>
          </a:xfrm>
        </p:spPr>
        <p:txBody>
          <a:bodyPr>
            <a:noAutofit/>
          </a:bodyPr>
          <a:lstStyle/>
          <a:p>
            <a:endParaRPr lang="en-US" sz="1400" dirty="0"/>
          </a:p>
          <a:p>
            <a:endParaRPr lang="en-US" sz="1400" dirty="0"/>
          </a:p>
          <a:p>
            <a:r>
              <a:rPr lang="it-IT" sz="2000" dirty="0"/>
              <a:t>Non sorprende che il DC sia </a:t>
            </a:r>
            <a:r>
              <a:rPr lang="it-IT" sz="2000" b="1" dirty="0"/>
              <a:t>uno dei motivi principali per cui le persone escono prematuramente dal mercato del lavoro </a:t>
            </a:r>
            <a:r>
              <a:rPr lang="it-IT" sz="2000" dirty="0"/>
              <a:t>e che contribuisca in modo significativo al </a:t>
            </a:r>
            <a:r>
              <a:rPr lang="it-IT" sz="2000" b="1" dirty="0"/>
              <a:t>pensionamento per invalidità</a:t>
            </a:r>
            <a:br>
              <a:rPr lang="it-IT" sz="2000" dirty="0"/>
            </a:br>
            <a:r>
              <a:rPr lang="es-ES" sz="1200" i="1" dirty="0"/>
              <a:t>Saastamoinen, P., Laaksonen, M., Kääriä, S. M., </a:t>
            </a:r>
            <a:r>
              <a:rPr lang="es-ES" sz="1200" i="1" dirty="0" err="1"/>
              <a:t>Lallukka</a:t>
            </a:r>
            <a:r>
              <a:rPr lang="es-ES" sz="1200" i="1" dirty="0"/>
              <a:t>, T., </a:t>
            </a:r>
            <a:r>
              <a:rPr lang="es-ES" sz="1200" i="1" dirty="0" err="1"/>
              <a:t>Leino-Arjas</a:t>
            </a:r>
            <a:r>
              <a:rPr lang="es-ES" sz="1200" i="1" dirty="0"/>
              <a:t>, P., </a:t>
            </a:r>
            <a:r>
              <a:rPr lang="es-ES" sz="1200" i="1" dirty="0" err="1"/>
              <a:t>Rahkonen</a:t>
            </a:r>
            <a:r>
              <a:rPr lang="es-ES" sz="1200" i="1" dirty="0"/>
              <a:t>, O., &amp;</a:t>
            </a:r>
            <a:r>
              <a:rPr lang="es-ES" sz="1200" i="1" dirty="0" err="1"/>
              <a:t>Lahelma</a:t>
            </a:r>
            <a:r>
              <a:rPr lang="es-ES" sz="1200" i="1" dirty="0"/>
              <a:t>, E. (2012). </a:t>
            </a:r>
            <a:r>
              <a:rPr lang="en-GB" sz="1200" i="1" dirty="0"/>
              <a:t>Pain and disability retirement: a prospective cohort study. Pain, 153(3), 526-531.</a:t>
            </a:r>
            <a:r>
              <a:rPr lang="it-IT" sz="1200" i="1" dirty="0"/>
              <a:t>  </a:t>
            </a:r>
          </a:p>
          <a:p>
            <a:pPr marL="0" indent="0">
              <a:buNone/>
            </a:pPr>
            <a:endParaRPr lang="it-IT" sz="1000" dirty="0"/>
          </a:p>
          <a:p>
            <a:r>
              <a:rPr lang="it-IT" sz="2000" dirty="0"/>
              <a:t>In Europa i </a:t>
            </a:r>
            <a:r>
              <a:rPr lang="it-IT" sz="2000" b="1" dirty="0"/>
              <a:t>costi sanitari e socioeconomici del dolore cronico </a:t>
            </a:r>
            <a:r>
              <a:rPr lang="it-IT" sz="2000" dirty="0"/>
              <a:t>sono elevati e stimati pari al </a:t>
            </a:r>
            <a:r>
              <a:rPr lang="it-IT" sz="2000" b="1" dirty="0"/>
              <a:t>3-10% del prodotto interno nazionale lordo europeo</a:t>
            </a:r>
            <a:r>
              <a:rPr lang="it-IT" sz="2000" dirty="0"/>
              <a:t>. </a:t>
            </a:r>
            <a:br>
              <a:rPr lang="it-IT" sz="2000" dirty="0"/>
            </a:br>
            <a:r>
              <a:rPr lang="it-IT" sz="1200" i="1" dirty="0" err="1"/>
              <a:t>Breivik</a:t>
            </a:r>
            <a:r>
              <a:rPr lang="it-IT" sz="1200" i="1" dirty="0"/>
              <a:t>, H., Eisenberg, E., &amp;</a:t>
            </a:r>
            <a:r>
              <a:rPr lang="it-IT" sz="1200" dirty="0"/>
              <a:t> </a:t>
            </a:r>
            <a:r>
              <a:rPr lang="it-IT" sz="1200" i="1" dirty="0"/>
              <a:t>O’Brien, T. (2013). The </a:t>
            </a:r>
            <a:r>
              <a:rPr lang="it-IT" sz="1200" i="1" dirty="0" err="1"/>
              <a:t>individual</a:t>
            </a:r>
            <a:r>
              <a:rPr lang="it-IT" sz="1200" i="1" dirty="0"/>
              <a:t> and </a:t>
            </a:r>
            <a:r>
              <a:rPr lang="it-IT" sz="1200" i="1" dirty="0" err="1"/>
              <a:t>societal</a:t>
            </a:r>
            <a:r>
              <a:rPr lang="it-IT" sz="1200" i="1" dirty="0"/>
              <a:t> </a:t>
            </a:r>
            <a:r>
              <a:rPr lang="it-IT" sz="1200" i="1" dirty="0" err="1"/>
              <a:t>burden</a:t>
            </a:r>
            <a:r>
              <a:rPr lang="it-IT" sz="1200" i="1" dirty="0"/>
              <a:t> of </a:t>
            </a:r>
            <a:r>
              <a:rPr lang="it-IT" sz="1200" i="1" dirty="0" err="1"/>
              <a:t>chronic</a:t>
            </a:r>
            <a:r>
              <a:rPr lang="it-IT" sz="1200" i="1" dirty="0"/>
              <a:t> </a:t>
            </a:r>
            <a:r>
              <a:rPr lang="it-IT" sz="1200" i="1" dirty="0" err="1"/>
              <a:t>pain</a:t>
            </a:r>
            <a:r>
              <a:rPr lang="it-IT" sz="1200" i="1" dirty="0"/>
              <a:t> in Europe: the case for </a:t>
            </a:r>
            <a:r>
              <a:rPr lang="it-IT" sz="1200" i="1" dirty="0" err="1"/>
              <a:t>strategic</a:t>
            </a:r>
            <a:r>
              <a:rPr lang="it-IT" sz="1200" dirty="0"/>
              <a:t> </a:t>
            </a:r>
            <a:r>
              <a:rPr lang="it-IT" sz="1200" i="1" dirty="0" err="1"/>
              <a:t>prioritisation</a:t>
            </a:r>
            <a:r>
              <a:rPr lang="it-IT" sz="1200" i="1" dirty="0"/>
              <a:t> and </a:t>
            </a:r>
            <a:r>
              <a:rPr lang="it-IT" sz="1200" i="1" dirty="0" err="1"/>
              <a:t>action</a:t>
            </a:r>
            <a:r>
              <a:rPr lang="it-IT" sz="1200" i="1" dirty="0"/>
              <a:t> to </a:t>
            </a:r>
            <a:r>
              <a:rPr lang="it-IT" sz="1200" i="1" dirty="0" err="1"/>
              <a:t>improve</a:t>
            </a:r>
            <a:r>
              <a:rPr lang="it-IT" sz="1200" i="1" dirty="0"/>
              <a:t> </a:t>
            </a:r>
            <a:r>
              <a:rPr lang="it-IT" sz="1200" i="1" dirty="0" err="1"/>
              <a:t>knowledge</a:t>
            </a:r>
            <a:r>
              <a:rPr lang="it-IT" sz="1200" i="1" dirty="0"/>
              <a:t> and </a:t>
            </a:r>
            <a:r>
              <a:rPr lang="it-IT" sz="1200" i="1" dirty="0" err="1"/>
              <a:t>availability</a:t>
            </a:r>
            <a:r>
              <a:rPr lang="it-IT" sz="1200" i="1" dirty="0"/>
              <a:t> of appropriate care. BMC public health, 13(1),</a:t>
            </a:r>
            <a:r>
              <a:rPr lang="it-IT" sz="1200" dirty="0"/>
              <a:t> </a:t>
            </a:r>
            <a:r>
              <a:rPr lang="it-IT" sz="1200" i="1" dirty="0"/>
              <a:t>1-14</a:t>
            </a:r>
          </a:p>
          <a:p>
            <a:endParaRPr lang="it-IT" sz="1000" dirty="0"/>
          </a:p>
          <a:p>
            <a:r>
              <a:rPr lang="it-IT" sz="2000" dirty="0"/>
              <a:t>Analisi effettuate nei principali Paesi UE evidenziano che </a:t>
            </a:r>
            <a:r>
              <a:rPr lang="it-IT" sz="2000" b="1" dirty="0"/>
              <a:t>il 21% dei pazienti affetti da dolore cronico non è in grado di lavorare </a:t>
            </a:r>
            <a:r>
              <a:rPr lang="it-IT" sz="2000" dirty="0"/>
              <a:t>e il 61% di coloro che lavorano lamenta un effetto negativo del dolore sull’attività lavorativa</a:t>
            </a:r>
            <a:br>
              <a:rPr lang="it-IT" sz="2000" dirty="0"/>
            </a:br>
            <a:r>
              <a:rPr lang="it-IT" sz="1200" i="1" dirty="0" err="1"/>
              <a:t>Kantar</a:t>
            </a:r>
            <a:r>
              <a:rPr lang="it-IT" sz="1200" i="1" dirty="0"/>
              <a:t> Health. National Health and Wellness Survey, 2010</a:t>
            </a:r>
            <a:endParaRPr lang="it-IT" sz="1200" dirty="0"/>
          </a:p>
        </p:txBody>
      </p:sp>
      <p:sp>
        <p:nvSpPr>
          <p:cNvPr id="2" name="Titolo 1">
            <a:extLst>
              <a:ext uri="{FF2B5EF4-FFF2-40B4-BE49-F238E27FC236}">
                <a16:creationId xmlns:a16="http://schemas.microsoft.com/office/drawing/2014/main" id="{0CD997E7-EA2B-A58C-C4D0-21EDD1C0D679}"/>
              </a:ext>
            </a:extLst>
          </p:cNvPr>
          <p:cNvSpPr>
            <a:spLocks noGrp="1"/>
          </p:cNvSpPr>
          <p:nvPr>
            <p:ph type="title"/>
          </p:nvPr>
        </p:nvSpPr>
        <p:spPr>
          <a:xfrm>
            <a:off x="732552" y="757009"/>
            <a:ext cx="9190196" cy="323646"/>
          </a:xfrm>
        </p:spPr>
        <p:txBody>
          <a:bodyPr>
            <a:noAutofit/>
          </a:bodyPr>
          <a:lstStyle/>
          <a:p>
            <a:r>
              <a:rPr lang="it-IT" sz="3600" dirty="0">
                <a:latin typeface="+mn-lt"/>
                <a:ea typeface="+mn-ea"/>
                <a:cs typeface="+mn-cs"/>
              </a:rPr>
              <a:t>Epidemiologia e impatto del Dolore Cronico sulla salute in Europa 2/2</a:t>
            </a:r>
          </a:p>
        </p:txBody>
      </p:sp>
    </p:spTree>
    <p:extLst>
      <p:ext uri="{BB962C8B-B14F-4D97-AF65-F5344CB8AC3E}">
        <p14:creationId xmlns:p14="http://schemas.microsoft.com/office/powerpoint/2010/main" val="124847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552" y="757009"/>
            <a:ext cx="9190196" cy="347796"/>
          </a:xfrm>
        </p:spPr>
        <p:txBody>
          <a:bodyPr>
            <a:noAutofit/>
          </a:bodyPr>
          <a:lstStyle/>
          <a:p>
            <a:r>
              <a:rPr lang="it-IT" sz="3600" dirty="0">
                <a:latin typeface="+mn-lt"/>
                <a:ea typeface="+mn-ea"/>
                <a:cs typeface="+mn-cs"/>
              </a:rPr>
              <a:t>Il Dolore in Italia </a:t>
            </a:r>
          </a:p>
        </p:txBody>
      </p:sp>
      <p:sp>
        <p:nvSpPr>
          <p:cNvPr id="3" name="Segnaposto contenuto 2"/>
          <p:cNvSpPr>
            <a:spLocks noGrp="1"/>
          </p:cNvSpPr>
          <p:nvPr>
            <p:ph idx="1"/>
          </p:nvPr>
        </p:nvSpPr>
        <p:spPr>
          <a:xfrm>
            <a:off x="732552" y="1577825"/>
            <a:ext cx="9000384" cy="3905572"/>
          </a:xfrm>
        </p:spPr>
        <p:txBody>
          <a:bodyPr>
            <a:noAutofit/>
          </a:bodyPr>
          <a:lstStyle/>
          <a:p>
            <a:r>
              <a:rPr lang="it-IT" sz="2400" dirty="0"/>
              <a:t>Gli ultimi studi pan-europei riportano un dato </a:t>
            </a:r>
            <a:r>
              <a:rPr lang="it-IT" sz="2400" b="1" dirty="0"/>
              <a:t>di prevalenza del dolore cronico in Italia del 26%</a:t>
            </a:r>
            <a:r>
              <a:rPr lang="it-IT" sz="2400" dirty="0"/>
              <a:t>, associato a grave disagio socio-economico dei malati</a:t>
            </a:r>
            <a:br>
              <a:rPr lang="it-IT" sz="1600" dirty="0"/>
            </a:br>
            <a:r>
              <a:rPr lang="it-IT" sz="1400" i="1" dirty="0" err="1"/>
              <a:t>Breivik</a:t>
            </a:r>
            <a:r>
              <a:rPr lang="it-IT" sz="1400" i="1" dirty="0"/>
              <a:t> H, et al . Survey of </a:t>
            </a:r>
            <a:r>
              <a:rPr lang="it-IT" sz="1400" i="1" dirty="0" err="1"/>
              <a:t>chronic</a:t>
            </a:r>
            <a:r>
              <a:rPr lang="it-IT" sz="1400" i="1" dirty="0"/>
              <a:t> </a:t>
            </a:r>
            <a:r>
              <a:rPr lang="it-IT" sz="1400" i="1" dirty="0" err="1"/>
              <a:t>pain</a:t>
            </a:r>
            <a:r>
              <a:rPr lang="it-IT" sz="1400" i="1" dirty="0"/>
              <a:t> in Europe: </a:t>
            </a:r>
            <a:r>
              <a:rPr lang="it-IT" sz="1400" i="1" dirty="0" err="1"/>
              <a:t>prevalence</a:t>
            </a:r>
            <a:r>
              <a:rPr lang="it-IT" sz="1400" i="1" dirty="0"/>
              <a:t>, impact on </a:t>
            </a:r>
            <a:r>
              <a:rPr lang="it-IT" sz="1400" i="1" dirty="0" err="1"/>
              <a:t>daily</a:t>
            </a:r>
            <a:r>
              <a:rPr lang="it-IT" sz="1400" i="1" dirty="0"/>
              <a:t> life, and treatment. Eur J Pain. 2006;10(4):287-333</a:t>
            </a:r>
            <a:endParaRPr lang="it-IT" sz="1600" i="1" dirty="0"/>
          </a:p>
          <a:p>
            <a:endParaRPr lang="it-IT" sz="1600" i="1" dirty="0"/>
          </a:p>
          <a:p>
            <a:r>
              <a:rPr lang="it-IT" sz="2400" dirty="0"/>
              <a:t>Un dato del 24%  è stato confermato anche in un recente studio italiano effettuato sulla popolazione gemellare dall’Istituto Superiore di Sanità con Fondazione ISAL </a:t>
            </a:r>
            <a:br>
              <a:rPr lang="it-IT" sz="2400" dirty="0"/>
            </a:br>
            <a:r>
              <a:rPr lang="it-IT" sz="1400" i="1" dirty="0"/>
              <a:t>An </a:t>
            </a:r>
            <a:r>
              <a:rPr lang="it-IT" sz="1400" i="1" dirty="0" err="1"/>
              <a:t>Italian</a:t>
            </a:r>
            <a:r>
              <a:rPr lang="it-IT" sz="1400" i="1" dirty="0"/>
              <a:t> Twin Study of Non-</a:t>
            </a:r>
            <a:r>
              <a:rPr lang="it-IT" sz="1400" i="1" dirty="0" err="1"/>
              <a:t>cancer</a:t>
            </a:r>
            <a:r>
              <a:rPr lang="it-IT" sz="1400" i="1" dirty="0"/>
              <a:t> </a:t>
            </a:r>
            <a:r>
              <a:rPr lang="it-IT" sz="1400" i="1" dirty="0" err="1"/>
              <a:t>Chronic</a:t>
            </a:r>
            <a:r>
              <a:rPr lang="it-IT" sz="1400" i="1" dirty="0"/>
              <a:t> Pain </a:t>
            </a:r>
            <a:r>
              <a:rPr lang="it-IT" sz="1400" i="1" dirty="0" err="1"/>
              <a:t>as</a:t>
            </a:r>
            <a:r>
              <a:rPr lang="it-IT" sz="1400" i="1" dirty="0"/>
              <a:t> a Wide </a:t>
            </a:r>
            <a:r>
              <a:rPr lang="it-IT" sz="1400" i="1" dirty="0" err="1"/>
              <a:t>Phenotype</a:t>
            </a:r>
            <a:r>
              <a:rPr lang="it-IT" sz="1400" i="1" dirty="0"/>
              <a:t> and </a:t>
            </a:r>
            <a:r>
              <a:rPr lang="it-IT" sz="1400" i="1" dirty="0" err="1"/>
              <a:t>its</a:t>
            </a:r>
            <a:r>
              <a:rPr lang="it-IT" sz="1400" i="1" dirty="0"/>
              <a:t> </a:t>
            </a:r>
            <a:r>
              <a:rPr lang="it-IT" sz="1400" i="1" dirty="0" err="1"/>
              <a:t>Intensity</a:t>
            </a:r>
            <a:r>
              <a:rPr lang="it-IT" sz="1400" i="1" dirty="0"/>
              <a:t>. Corrado Fagnani,  Virgilia Toccaceli,  Michael Tenti, Emanuela Medda, Maurizio Ferri, Maria Antonietta </a:t>
            </a:r>
            <a:r>
              <a:rPr lang="it-IT" sz="1400" i="1" dirty="0" err="1"/>
              <a:t>Stazi</a:t>
            </a:r>
            <a:r>
              <a:rPr lang="it-IT" sz="1400" i="1" dirty="0"/>
              <a:t> and William Raffaeli  Medicina   </a:t>
            </a:r>
            <a:r>
              <a:rPr lang="it-IT" sz="1400" i="1" dirty="0" err="1"/>
              <a:t>submitted</a:t>
            </a:r>
            <a:r>
              <a:rPr lang="it-IT" sz="1400" i="1" dirty="0"/>
              <a:t> settembre 2022  </a:t>
            </a:r>
            <a:endParaRPr lang="it-IT" sz="1200" i="1" dirty="0"/>
          </a:p>
        </p:txBody>
      </p:sp>
    </p:spTree>
    <p:extLst>
      <p:ext uri="{BB962C8B-B14F-4D97-AF65-F5344CB8AC3E}">
        <p14:creationId xmlns:p14="http://schemas.microsoft.com/office/powerpoint/2010/main" val="421205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BA141E8-22B8-6CFB-C306-2EAFFE1A4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21" y="1082201"/>
            <a:ext cx="3718642" cy="4444573"/>
          </a:xfrm>
          <a:prstGeom prst="rect">
            <a:avLst/>
          </a:prstGeom>
        </p:spPr>
      </p:pic>
      <p:sp>
        <p:nvSpPr>
          <p:cNvPr id="2" name="CasellaDiTesto 1">
            <a:extLst>
              <a:ext uri="{FF2B5EF4-FFF2-40B4-BE49-F238E27FC236}">
                <a16:creationId xmlns:a16="http://schemas.microsoft.com/office/drawing/2014/main" id="{D636FE34-CCDD-E256-BF4C-6E31C57B0145}"/>
              </a:ext>
            </a:extLst>
          </p:cNvPr>
          <p:cNvSpPr txBox="1"/>
          <p:nvPr/>
        </p:nvSpPr>
        <p:spPr>
          <a:xfrm>
            <a:off x="5099563" y="5309344"/>
            <a:ext cx="4535216" cy="261610"/>
          </a:xfrm>
          <a:prstGeom prst="rect">
            <a:avLst/>
          </a:prstGeom>
          <a:noFill/>
        </p:spPr>
        <p:txBody>
          <a:bodyPr wrap="none" rtlCol="0">
            <a:spAutoFit/>
          </a:bodyPr>
          <a:lstStyle/>
          <a:p>
            <a:r>
              <a:rPr lang="it-IT" sz="1100" dirty="0"/>
              <a:t>Fonte: https://online.regiscollege.edu/blog/patient-education-chronic-pain/</a:t>
            </a:r>
          </a:p>
        </p:txBody>
      </p:sp>
      <p:sp>
        <p:nvSpPr>
          <p:cNvPr id="3" name="CasellaDiTesto 2">
            <a:extLst>
              <a:ext uri="{FF2B5EF4-FFF2-40B4-BE49-F238E27FC236}">
                <a16:creationId xmlns:a16="http://schemas.microsoft.com/office/drawing/2014/main" id="{3795D355-5A3C-3584-991C-D8D0DD32151D}"/>
              </a:ext>
            </a:extLst>
          </p:cNvPr>
          <p:cNvSpPr txBox="1"/>
          <p:nvPr/>
        </p:nvSpPr>
        <p:spPr>
          <a:xfrm>
            <a:off x="518821" y="241355"/>
            <a:ext cx="6163803" cy="646331"/>
          </a:xfrm>
          <a:prstGeom prst="rect">
            <a:avLst/>
          </a:prstGeom>
          <a:noFill/>
        </p:spPr>
        <p:txBody>
          <a:bodyPr wrap="none" rtlCol="0">
            <a:spAutoFit/>
          </a:bodyPr>
          <a:lstStyle/>
          <a:p>
            <a:r>
              <a:rPr lang="it-IT" sz="3600" dirty="0"/>
              <a:t>Il dolore cronico negli Stati Uniti</a:t>
            </a:r>
          </a:p>
        </p:txBody>
      </p:sp>
      <p:sp>
        <p:nvSpPr>
          <p:cNvPr id="6" name="CasellaDiTesto 5">
            <a:extLst>
              <a:ext uri="{FF2B5EF4-FFF2-40B4-BE49-F238E27FC236}">
                <a16:creationId xmlns:a16="http://schemas.microsoft.com/office/drawing/2014/main" id="{3716D0C1-8DB7-4E0A-0304-1119FBABD4AF}"/>
              </a:ext>
            </a:extLst>
          </p:cNvPr>
          <p:cNvSpPr txBox="1"/>
          <p:nvPr/>
        </p:nvSpPr>
        <p:spPr>
          <a:xfrm flipH="1">
            <a:off x="5327650" y="2334991"/>
            <a:ext cx="3924136" cy="1938992"/>
          </a:xfrm>
          <a:prstGeom prst="rect">
            <a:avLst/>
          </a:prstGeom>
          <a:noFill/>
        </p:spPr>
        <p:txBody>
          <a:bodyPr wrap="square" rtlCol="0">
            <a:spAutoFit/>
          </a:bodyPr>
          <a:lstStyle/>
          <a:p>
            <a:pPr marL="285750" indent="-285750">
              <a:buFont typeface="Arial" panose="020B0604020202020204" pitchFamily="34" charset="0"/>
              <a:buChar char="•"/>
            </a:pPr>
            <a:r>
              <a:rPr lang="it-IT" sz="2400" dirty="0"/>
              <a:t>Molti pazienti (100 milioni) soffrono di dolore cronico</a:t>
            </a:r>
          </a:p>
          <a:p>
            <a:pPr marL="285750" indent="-285750">
              <a:buFont typeface="Arial" panose="020B0604020202020204" pitchFamily="34" charset="0"/>
              <a:buChar char="•"/>
            </a:pPr>
            <a:r>
              <a:rPr lang="it-IT" sz="2400" dirty="0"/>
              <a:t>La metà non ha un adeguato controllo del dolore</a:t>
            </a:r>
          </a:p>
        </p:txBody>
      </p:sp>
    </p:spTree>
    <p:extLst>
      <p:ext uri="{BB962C8B-B14F-4D97-AF65-F5344CB8AC3E}">
        <p14:creationId xmlns:p14="http://schemas.microsoft.com/office/powerpoint/2010/main" val="375450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BA64D-E826-10D9-130B-0AFF57A30257}"/>
              </a:ext>
            </a:extLst>
          </p:cNvPr>
          <p:cNvSpPr>
            <a:spLocks noGrp="1"/>
          </p:cNvSpPr>
          <p:nvPr>
            <p:ph type="title"/>
          </p:nvPr>
        </p:nvSpPr>
        <p:spPr>
          <a:xfrm>
            <a:off x="556592" y="365126"/>
            <a:ext cx="9591261" cy="1325563"/>
          </a:xfrm>
        </p:spPr>
        <p:txBody>
          <a:bodyPr>
            <a:noAutofit/>
          </a:bodyPr>
          <a:lstStyle/>
          <a:p>
            <a:pPr algn="ctr"/>
            <a:r>
              <a:rPr lang="it-IT" sz="3200" dirty="0">
                <a:latin typeface="+mn-lt"/>
              </a:rPr>
              <a:t>Gli effetti indesiderati delle Linee guida CDC 2016, stilate per ridurre l’elevata prescrizione di oppioidi in USA:</a:t>
            </a:r>
          </a:p>
        </p:txBody>
      </p:sp>
      <p:sp>
        <p:nvSpPr>
          <p:cNvPr id="4" name="CasellaDiTesto 3">
            <a:extLst>
              <a:ext uri="{FF2B5EF4-FFF2-40B4-BE49-F238E27FC236}">
                <a16:creationId xmlns:a16="http://schemas.microsoft.com/office/drawing/2014/main" id="{636D2803-A29B-A31C-DCFE-5D437E1810C3}"/>
              </a:ext>
            </a:extLst>
          </p:cNvPr>
          <p:cNvSpPr txBox="1"/>
          <p:nvPr/>
        </p:nvSpPr>
        <p:spPr>
          <a:xfrm>
            <a:off x="387626" y="4686942"/>
            <a:ext cx="9929191" cy="276999"/>
          </a:xfrm>
          <a:prstGeom prst="rect">
            <a:avLst/>
          </a:prstGeom>
          <a:noFill/>
        </p:spPr>
        <p:txBody>
          <a:bodyPr wrap="square">
            <a:spAutoFit/>
          </a:bodyPr>
          <a:lstStyle/>
          <a:p>
            <a:r>
              <a:rPr lang="it-IT" sz="1200" dirty="0"/>
              <a:t>Fonte: https://thehill-com.cdn.ampproject.org/c/s/thehill.com/opinion/healthcare/583332-the-opioid-crackdown-leaves-chronic-pain-patients-in-limbo?amp</a:t>
            </a:r>
          </a:p>
        </p:txBody>
      </p:sp>
      <p:pic>
        <p:nvPicPr>
          <p:cNvPr id="6" name="Elemento grafico 5">
            <a:extLst>
              <a:ext uri="{FF2B5EF4-FFF2-40B4-BE49-F238E27FC236}">
                <a16:creationId xmlns:a16="http://schemas.microsoft.com/office/drawing/2014/main" id="{A39AB82B-482B-491B-B07E-12DED5F4C7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9577" y="2237966"/>
            <a:ext cx="2378802" cy="1694659"/>
          </a:xfrm>
          <a:prstGeom prst="rect">
            <a:avLst/>
          </a:prstGeom>
        </p:spPr>
      </p:pic>
      <p:sp>
        <p:nvSpPr>
          <p:cNvPr id="11" name="CasellaDiTesto 10">
            <a:extLst>
              <a:ext uri="{FF2B5EF4-FFF2-40B4-BE49-F238E27FC236}">
                <a16:creationId xmlns:a16="http://schemas.microsoft.com/office/drawing/2014/main" id="{28B7FEE4-72D7-7A04-FA9B-B9F275BD48EB}"/>
              </a:ext>
            </a:extLst>
          </p:cNvPr>
          <p:cNvSpPr txBox="1"/>
          <p:nvPr/>
        </p:nvSpPr>
        <p:spPr>
          <a:xfrm>
            <a:off x="4036403" y="2946040"/>
            <a:ext cx="5330282" cy="1200329"/>
          </a:xfrm>
          <a:prstGeom prst="rect">
            <a:avLst/>
          </a:prstGeom>
          <a:noFill/>
        </p:spPr>
        <p:txBody>
          <a:bodyPr wrap="square">
            <a:spAutoFit/>
          </a:bodyPr>
          <a:lstStyle/>
          <a:p>
            <a:pPr marL="342900" indent="-342900">
              <a:buFont typeface="Arial" panose="020B0604020202020204" pitchFamily="34" charset="0"/>
              <a:buChar char="•"/>
            </a:pPr>
            <a:r>
              <a:rPr lang="it-IT" sz="2400" dirty="0"/>
              <a:t>Aumento delle visite (+50%) per dolore in Pronto Soccorso per i pazienti oncologici </a:t>
            </a:r>
          </a:p>
        </p:txBody>
      </p:sp>
      <p:sp>
        <p:nvSpPr>
          <p:cNvPr id="13" name="CasellaDiTesto 12">
            <a:extLst>
              <a:ext uri="{FF2B5EF4-FFF2-40B4-BE49-F238E27FC236}">
                <a16:creationId xmlns:a16="http://schemas.microsoft.com/office/drawing/2014/main" id="{DE3D6192-21F7-E352-DCD7-DA0E6B6BFD23}"/>
              </a:ext>
            </a:extLst>
          </p:cNvPr>
          <p:cNvSpPr txBox="1"/>
          <p:nvPr/>
        </p:nvSpPr>
        <p:spPr>
          <a:xfrm>
            <a:off x="4036403" y="2049600"/>
            <a:ext cx="5330282" cy="830997"/>
          </a:xfrm>
          <a:prstGeom prst="rect">
            <a:avLst/>
          </a:prstGeom>
          <a:noFill/>
        </p:spPr>
        <p:txBody>
          <a:bodyPr wrap="square">
            <a:spAutoFit/>
          </a:bodyPr>
          <a:lstStyle/>
          <a:p>
            <a:pPr marL="342900" indent="-342900">
              <a:buFont typeface="Arial" panose="020B0604020202020204" pitchFamily="34" charset="0"/>
              <a:buChar char="•"/>
            </a:pPr>
            <a:r>
              <a:rPr lang="it-IT" sz="2400" dirty="0"/>
              <a:t>Trattamento del dolore ostacolato per 18 milioni di americani </a:t>
            </a:r>
          </a:p>
        </p:txBody>
      </p:sp>
    </p:spTree>
    <p:extLst>
      <p:ext uri="{BB962C8B-B14F-4D97-AF65-F5344CB8AC3E}">
        <p14:creationId xmlns:p14="http://schemas.microsoft.com/office/powerpoint/2010/main" val="207808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F780298-FD5F-0DD0-9ADF-0EFD764122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2552" y="1632330"/>
            <a:ext cx="7370957" cy="35933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a:extLst>
              <a:ext uri="{FF2B5EF4-FFF2-40B4-BE49-F238E27FC236}">
                <a16:creationId xmlns:a16="http://schemas.microsoft.com/office/drawing/2014/main" id="{8A366D97-3988-CEC1-A783-6754631AEFB5}"/>
              </a:ext>
            </a:extLst>
          </p:cNvPr>
          <p:cNvSpPr txBox="1"/>
          <p:nvPr/>
        </p:nvSpPr>
        <p:spPr>
          <a:xfrm>
            <a:off x="7906215" y="2111827"/>
            <a:ext cx="2319454" cy="1200329"/>
          </a:xfrm>
          <a:prstGeom prst="rect">
            <a:avLst/>
          </a:prstGeom>
          <a:noFill/>
        </p:spPr>
        <p:txBody>
          <a:bodyPr wrap="square">
            <a:spAutoFit/>
          </a:bodyPr>
          <a:lstStyle/>
          <a:p>
            <a:pPr algn="ctr"/>
            <a:r>
              <a:rPr lang="it-IT" sz="2400" b="1" dirty="0" err="1">
                <a:solidFill>
                  <a:schemeClr val="accent1">
                    <a:lumMod val="50000"/>
                  </a:schemeClr>
                </a:solidFill>
              </a:rPr>
              <a:t>Opioid</a:t>
            </a:r>
            <a:r>
              <a:rPr lang="it-IT" sz="2400" b="1" dirty="0">
                <a:solidFill>
                  <a:schemeClr val="accent1">
                    <a:lumMod val="50000"/>
                  </a:schemeClr>
                </a:solidFill>
              </a:rPr>
              <a:t> </a:t>
            </a:r>
            <a:r>
              <a:rPr lang="it-IT" sz="2400" b="1" dirty="0" err="1">
                <a:solidFill>
                  <a:schemeClr val="accent1">
                    <a:lumMod val="50000"/>
                  </a:schemeClr>
                </a:solidFill>
              </a:rPr>
              <a:t>prescriptions</a:t>
            </a:r>
            <a:endParaRPr lang="it-IT" sz="2400" b="1" dirty="0">
              <a:solidFill>
                <a:schemeClr val="accent1">
                  <a:lumMod val="50000"/>
                </a:schemeClr>
              </a:solidFill>
            </a:endParaRPr>
          </a:p>
          <a:p>
            <a:pPr algn="ctr"/>
            <a:r>
              <a:rPr lang="it-IT" sz="2400" dirty="0">
                <a:solidFill>
                  <a:schemeClr val="accent1"/>
                </a:solidFill>
              </a:rPr>
              <a:t>255,207,954</a:t>
            </a:r>
            <a:endParaRPr lang="it-IT" sz="2400" b="1" dirty="0">
              <a:solidFill>
                <a:schemeClr val="accent1"/>
              </a:solidFill>
            </a:endParaRPr>
          </a:p>
        </p:txBody>
      </p:sp>
      <p:sp>
        <p:nvSpPr>
          <p:cNvPr id="8" name="Titolo 1">
            <a:extLst>
              <a:ext uri="{FF2B5EF4-FFF2-40B4-BE49-F238E27FC236}">
                <a16:creationId xmlns:a16="http://schemas.microsoft.com/office/drawing/2014/main" id="{A256B0E5-BFDA-B7C3-B72F-4C619B42BB0A}"/>
              </a:ext>
            </a:extLst>
          </p:cNvPr>
          <p:cNvSpPr>
            <a:spLocks noGrp="1"/>
          </p:cNvSpPr>
          <p:nvPr>
            <p:ph type="title"/>
          </p:nvPr>
        </p:nvSpPr>
        <p:spPr>
          <a:xfrm>
            <a:off x="732552" y="173734"/>
            <a:ext cx="9190196" cy="1325563"/>
          </a:xfrm>
        </p:spPr>
        <p:txBody>
          <a:bodyPr>
            <a:normAutofit/>
          </a:bodyPr>
          <a:lstStyle/>
          <a:p>
            <a:pPr algn="ctr"/>
            <a:r>
              <a:rPr lang="it-IT" sz="2400" dirty="0">
                <a:latin typeface="+mn-lt"/>
              </a:rPr>
              <a:t>Sebbene in USA le prescrizioni di oppioidi in 10 anni si siano dimezzate, le morti da overdose non sono diminuite, a conferma del fatto che oggi non sono più i farmaci del dolore i responsabili di questa situazione</a:t>
            </a:r>
          </a:p>
        </p:txBody>
      </p:sp>
      <p:sp>
        <p:nvSpPr>
          <p:cNvPr id="10" name="CasellaDiTesto 9">
            <a:extLst>
              <a:ext uri="{FF2B5EF4-FFF2-40B4-BE49-F238E27FC236}">
                <a16:creationId xmlns:a16="http://schemas.microsoft.com/office/drawing/2014/main" id="{9F1E90E6-194B-03BB-4B59-9B75B21FD710}"/>
              </a:ext>
            </a:extLst>
          </p:cNvPr>
          <p:cNvSpPr txBox="1"/>
          <p:nvPr/>
        </p:nvSpPr>
        <p:spPr>
          <a:xfrm>
            <a:off x="8642196" y="3429000"/>
            <a:ext cx="847492" cy="646331"/>
          </a:xfrm>
          <a:prstGeom prst="rect">
            <a:avLst/>
          </a:prstGeom>
          <a:noFill/>
        </p:spPr>
        <p:txBody>
          <a:bodyPr wrap="square">
            <a:spAutoFit/>
          </a:bodyPr>
          <a:lstStyle/>
          <a:p>
            <a:pPr algn="ctr"/>
            <a:r>
              <a:rPr lang="it-IT" dirty="0"/>
              <a:t>2012 	</a:t>
            </a:r>
          </a:p>
        </p:txBody>
      </p:sp>
    </p:spTree>
    <p:extLst>
      <p:ext uri="{BB962C8B-B14F-4D97-AF65-F5344CB8AC3E}">
        <p14:creationId xmlns:p14="http://schemas.microsoft.com/office/powerpoint/2010/main" val="197910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1430F560-7021-A339-E343-F48650B0BE99}"/>
              </a:ext>
            </a:extLst>
          </p:cNvPr>
          <p:cNvPicPr>
            <a:picLocks noChangeAspect="1"/>
          </p:cNvPicPr>
          <p:nvPr/>
        </p:nvPicPr>
        <p:blipFill>
          <a:blip r:embed="rId3"/>
          <a:stretch>
            <a:fillRect/>
          </a:stretch>
        </p:blipFill>
        <p:spPr>
          <a:xfrm>
            <a:off x="0" y="5775455"/>
            <a:ext cx="10655300" cy="1099964"/>
          </a:xfrm>
          <a:prstGeom prst="rect">
            <a:avLst/>
          </a:prstGeom>
        </p:spPr>
      </p:pic>
      <p:sp>
        <p:nvSpPr>
          <p:cNvPr id="11" name="Rettangolo 10">
            <a:extLst>
              <a:ext uri="{FF2B5EF4-FFF2-40B4-BE49-F238E27FC236}">
                <a16:creationId xmlns:a16="http://schemas.microsoft.com/office/drawing/2014/main" id="{BAF96898-E1DB-A257-6381-7B07B90B97D0}"/>
              </a:ext>
            </a:extLst>
          </p:cNvPr>
          <p:cNvSpPr/>
          <p:nvPr/>
        </p:nvSpPr>
        <p:spPr>
          <a:xfrm>
            <a:off x="0" y="5775455"/>
            <a:ext cx="10655299" cy="1099964"/>
          </a:xfrm>
          <a:prstGeom prst="rect">
            <a:avLst/>
          </a:prstGeom>
          <a:gradFill>
            <a:gsLst>
              <a:gs pos="100000">
                <a:srgbClr val="59ADD1"/>
              </a:gs>
              <a:gs pos="57000">
                <a:schemeClr val="accent1">
                  <a:lumMod val="5000"/>
                  <a:lumOff val="95000"/>
                  <a:alpha val="36000"/>
                </a:schemeClr>
              </a:gs>
              <a:gs pos="100000">
                <a:srgbClr val="0281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A592D97F-3E7C-E5A8-500F-138E27EFAAA7}"/>
              </a:ext>
            </a:extLst>
          </p:cNvPr>
          <p:cNvPicPr>
            <a:picLocks noChangeAspect="1"/>
          </p:cNvPicPr>
          <p:nvPr/>
        </p:nvPicPr>
        <p:blipFill>
          <a:blip r:embed="rId4"/>
          <a:stretch>
            <a:fillRect/>
          </a:stretch>
        </p:blipFill>
        <p:spPr>
          <a:xfrm>
            <a:off x="881991" y="1075595"/>
            <a:ext cx="6257569" cy="4406185"/>
          </a:xfrm>
          <a:prstGeom prst="rect">
            <a:avLst/>
          </a:prstGeom>
        </p:spPr>
      </p:pic>
      <p:sp>
        <p:nvSpPr>
          <p:cNvPr id="2" name="CasellaDiTesto 1">
            <a:extLst>
              <a:ext uri="{FF2B5EF4-FFF2-40B4-BE49-F238E27FC236}">
                <a16:creationId xmlns:a16="http://schemas.microsoft.com/office/drawing/2014/main" id="{15690D59-87FC-E24D-0903-503EEC0A9319}"/>
              </a:ext>
            </a:extLst>
          </p:cNvPr>
          <p:cNvSpPr txBox="1"/>
          <p:nvPr/>
        </p:nvSpPr>
        <p:spPr>
          <a:xfrm>
            <a:off x="112733" y="144966"/>
            <a:ext cx="10221239" cy="1200329"/>
          </a:xfrm>
          <a:prstGeom prst="rect">
            <a:avLst/>
          </a:prstGeom>
          <a:noFill/>
        </p:spPr>
        <p:txBody>
          <a:bodyPr wrap="square" rtlCol="0">
            <a:spAutoFit/>
          </a:bodyPr>
          <a:lstStyle/>
          <a:p>
            <a:pPr marL="342900" indent="-342900" algn="ctr">
              <a:buFont typeface="Arial" panose="020B0604020202020204" pitchFamily="34" charset="0"/>
              <a:buChar char="•"/>
            </a:pPr>
            <a:r>
              <a:rPr lang="it-IT" sz="2400" dirty="0"/>
              <a:t>Non c’è una relazione diretta tra dosaggi alti prescritti e morti da overdose</a:t>
            </a:r>
          </a:p>
          <a:p>
            <a:pPr marL="342900" indent="-342900" algn="ctr">
              <a:buFont typeface="Arial" panose="020B0604020202020204" pitchFamily="34" charset="0"/>
              <a:buChar char="•"/>
            </a:pPr>
            <a:r>
              <a:rPr lang="it-IT" sz="2400" dirty="0"/>
              <a:t>Le Linee guida CDC  non hanno ridotto i decessi per overdose</a:t>
            </a:r>
          </a:p>
          <a:p>
            <a:pPr marL="342900" indent="-342900" algn="ctr">
              <a:buFont typeface="Arial" panose="020B0604020202020204" pitchFamily="34" charset="0"/>
              <a:buChar char="•"/>
            </a:pPr>
            <a:endParaRPr lang="it-IT" sz="2400" dirty="0"/>
          </a:p>
        </p:txBody>
      </p:sp>
      <p:sp>
        <p:nvSpPr>
          <p:cNvPr id="3" name="CasellaDiTesto 2">
            <a:extLst>
              <a:ext uri="{FF2B5EF4-FFF2-40B4-BE49-F238E27FC236}">
                <a16:creationId xmlns:a16="http://schemas.microsoft.com/office/drawing/2014/main" id="{3977121D-42AC-768B-5BDF-2823CB14091B}"/>
              </a:ext>
            </a:extLst>
          </p:cNvPr>
          <p:cNvSpPr txBox="1"/>
          <p:nvPr/>
        </p:nvSpPr>
        <p:spPr>
          <a:xfrm>
            <a:off x="7454349" y="1908313"/>
            <a:ext cx="2879622" cy="2877711"/>
          </a:xfrm>
          <a:prstGeom prst="rect">
            <a:avLst/>
          </a:prstGeom>
          <a:noFill/>
        </p:spPr>
        <p:txBody>
          <a:bodyPr wrap="square" rtlCol="0">
            <a:spAutoFit/>
          </a:bodyPr>
          <a:lstStyle/>
          <a:p>
            <a:r>
              <a:rPr lang="it-IT" sz="1600" b="1" dirty="0"/>
              <a:t>LEGENDA</a:t>
            </a:r>
          </a:p>
          <a:p>
            <a:endParaRPr lang="it-IT" sz="1600" b="1" dirty="0"/>
          </a:p>
          <a:p>
            <a:pPr>
              <a:spcAft>
                <a:spcPts val="300"/>
              </a:spcAft>
            </a:pPr>
            <a:r>
              <a:rPr lang="it-IT" sz="1600" b="1" dirty="0"/>
              <a:t>MME</a:t>
            </a:r>
            <a:r>
              <a:rPr lang="it-IT" sz="1600" dirty="0"/>
              <a:t>= milligrammi di morfina equivalente.</a:t>
            </a:r>
          </a:p>
          <a:p>
            <a:pPr>
              <a:spcAft>
                <a:spcPts val="300"/>
              </a:spcAft>
            </a:pPr>
            <a:r>
              <a:rPr lang="it-IT" sz="1600" b="1" dirty="0"/>
              <a:t>OTA</a:t>
            </a:r>
            <a:r>
              <a:rPr lang="it-IT" sz="1600" dirty="0"/>
              <a:t>= opiate treatment </a:t>
            </a:r>
            <a:r>
              <a:rPr lang="it-IT" sz="1600" dirty="0" err="1"/>
              <a:t>admission</a:t>
            </a:r>
            <a:r>
              <a:rPr lang="it-IT" sz="1600" dirty="0"/>
              <a:t> (n. di persone che entra in trattamento per dipendenza da oppioidi).</a:t>
            </a:r>
          </a:p>
          <a:p>
            <a:r>
              <a:rPr lang="it-IT" sz="1600" b="1" dirty="0"/>
              <a:t>POD</a:t>
            </a:r>
            <a:r>
              <a:rPr lang="it-IT" sz="1600" dirty="0"/>
              <a:t>= </a:t>
            </a:r>
            <a:r>
              <a:rPr lang="it-IT" sz="1600" dirty="0" err="1"/>
              <a:t>opioid</a:t>
            </a:r>
            <a:r>
              <a:rPr lang="it-IT" sz="1600" dirty="0"/>
              <a:t> </a:t>
            </a:r>
            <a:r>
              <a:rPr lang="it-IT" sz="1600" dirty="0" err="1"/>
              <a:t>prescription</a:t>
            </a:r>
            <a:r>
              <a:rPr lang="it-IT" sz="1600" dirty="0"/>
              <a:t> </a:t>
            </a:r>
            <a:r>
              <a:rPr lang="it-IT" sz="1600" dirty="0" err="1"/>
              <a:t>deaths</a:t>
            </a:r>
            <a:r>
              <a:rPr lang="it-IT" sz="1600" dirty="0"/>
              <a:t> (n. di morti per overdose da oppioidi prescritti).</a:t>
            </a:r>
          </a:p>
        </p:txBody>
      </p:sp>
    </p:spTree>
    <p:extLst>
      <p:ext uri="{BB962C8B-B14F-4D97-AF65-F5344CB8AC3E}">
        <p14:creationId xmlns:p14="http://schemas.microsoft.com/office/powerpoint/2010/main" val="294727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9493535-A6C7-A486-C0E5-72CBB4B97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74" y="942232"/>
            <a:ext cx="6789463" cy="4922361"/>
          </a:xfrm>
          <a:prstGeom prst="rect">
            <a:avLst/>
          </a:prstGeom>
        </p:spPr>
      </p:pic>
      <p:sp>
        <p:nvSpPr>
          <p:cNvPr id="11" name="CasellaDiTesto 10">
            <a:extLst>
              <a:ext uri="{FF2B5EF4-FFF2-40B4-BE49-F238E27FC236}">
                <a16:creationId xmlns:a16="http://schemas.microsoft.com/office/drawing/2014/main" id="{B2E46C42-3DE1-6BB2-39C2-A08CDDBAF8A9}"/>
              </a:ext>
            </a:extLst>
          </p:cNvPr>
          <p:cNvSpPr txBox="1"/>
          <p:nvPr/>
        </p:nvSpPr>
        <p:spPr>
          <a:xfrm>
            <a:off x="6390685" y="4558628"/>
            <a:ext cx="4055341" cy="276999"/>
          </a:xfrm>
          <a:prstGeom prst="rect">
            <a:avLst/>
          </a:prstGeom>
          <a:noFill/>
        </p:spPr>
        <p:txBody>
          <a:bodyPr wrap="square">
            <a:spAutoFit/>
          </a:bodyPr>
          <a:lstStyle/>
          <a:p>
            <a:r>
              <a:rPr lang="it-IT" sz="1200" dirty="0"/>
              <a:t>Fonte: Bosetti C, et al. Eur J Pain. 2019 Apr;23(4):697-707. </a:t>
            </a:r>
          </a:p>
        </p:txBody>
      </p:sp>
      <p:sp>
        <p:nvSpPr>
          <p:cNvPr id="2" name="CasellaDiTesto 1">
            <a:extLst>
              <a:ext uri="{FF2B5EF4-FFF2-40B4-BE49-F238E27FC236}">
                <a16:creationId xmlns:a16="http://schemas.microsoft.com/office/drawing/2014/main" id="{621E722A-80DC-6F58-B366-AA4FE1C15449}"/>
              </a:ext>
            </a:extLst>
          </p:cNvPr>
          <p:cNvSpPr txBox="1"/>
          <p:nvPr/>
        </p:nvSpPr>
        <p:spPr>
          <a:xfrm>
            <a:off x="535516" y="106875"/>
            <a:ext cx="9584267" cy="954107"/>
          </a:xfrm>
          <a:prstGeom prst="rect">
            <a:avLst/>
          </a:prstGeom>
          <a:noFill/>
        </p:spPr>
        <p:txBody>
          <a:bodyPr wrap="square" rtlCol="0">
            <a:spAutoFit/>
          </a:bodyPr>
          <a:lstStyle/>
          <a:p>
            <a:r>
              <a:rPr lang="it-IT" sz="2800" dirty="0"/>
              <a:t>Nessuna «</a:t>
            </a:r>
            <a:r>
              <a:rPr lang="en-US" sz="2800" dirty="0"/>
              <a:t>opioid crisis</a:t>
            </a:r>
            <a:r>
              <a:rPr lang="it-IT" sz="2800" dirty="0"/>
              <a:t>» in Europa, nonostante DDD importanti in Germania e Austria (dati riferiti al periodo 2014-2016)</a:t>
            </a:r>
          </a:p>
        </p:txBody>
      </p:sp>
    </p:spTree>
    <p:extLst>
      <p:ext uri="{BB962C8B-B14F-4D97-AF65-F5344CB8AC3E}">
        <p14:creationId xmlns:p14="http://schemas.microsoft.com/office/powerpoint/2010/main" val="9528522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777</TotalTime>
  <Words>1723</Words>
  <Application>Microsoft Macintosh PowerPoint</Application>
  <PresentationFormat>Personalizzato</PresentationFormat>
  <Paragraphs>140</Paragraphs>
  <Slides>18</Slides>
  <Notes>8</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Calibri</vt:lpstr>
      <vt:lpstr>Calibri Light</vt:lpstr>
      <vt:lpstr>Tema di Office</vt:lpstr>
      <vt:lpstr>Il problema Dolore e la sua Cura </vt:lpstr>
      <vt:lpstr>Epidemiologia e impatto del Dolore Cronico sulla salute in Europa 1/2</vt:lpstr>
      <vt:lpstr>Epidemiologia e impatto del Dolore Cronico sulla salute in Europa 2/2</vt:lpstr>
      <vt:lpstr>Il Dolore in Italia </vt:lpstr>
      <vt:lpstr>Presentazione standard di PowerPoint</vt:lpstr>
      <vt:lpstr>Gli effetti indesiderati delle Linee guida CDC 2016, stilate per ridurre l’elevata prescrizione di oppioidi in USA:</vt:lpstr>
      <vt:lpstr>Sebbene in USA le prescrizioni di oppioidi in 10 anni si siano dimezzate, le morti da overdose non sono diminuite, a conferma del fatto che oggi non sono più i farmaci del dolore i responsabili di questa situazione</vt:lpstr>
      <vt:lpstr>Presentazione standard di PowerPoint</vt:lpstr>
      <vt:lpstr>Presentazione standard di PowerPoint</vt:lpstr>
      <vt:lpstr>Presentazione standard di PowerPoint</vt:lpstr>
      <vt:lpstr>Crisi degli oppioidi: USA e EU come il giorno e la notte</vt:lpstr>
      <vt:lpstr>E in Italia?</vt:lpstr>
      <vt:lpstr>Presentazione standard di PowerPoint</vt:lpstr>
      <vt:lpstr>Presentazione standard di PowerPoint</vt:lpstr>
      <vt:lpstr>Terapia del dolore 2022 in Italia: ancora troppi FANS (OSMED)</vt:lpstr>
      <vt:lpstr>Oppioidi vs FANS: usati poco e per brevi periodi </vt:lpstr>
      <vt:lpstr>La terapia del dolore in Italia</vt:lpstr>
      <vt:lpstr>Azioni proposte da ISAL/Società Scientifiche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Sparacca Devis</dc:creator>
  <cp:lastModifiedBy>Antonella Martucci</cp:lastModifiedBy>
  <cp:revision>140</cp:revision>
  <cp:lastPrinted>2022-10-13T10:01:39Z</cp:lastPrinted>
  <dcterms:created xsi:type="dcterms:W3CDTF">2022-09-13T13:50:37Z</dcterms:created>
  <dcterms:modified xsi:type="dcterms:W3CDTF">2022-10-13T10:03:16Z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d8a568-8360-4891-a6ec-a5768dfc9195_Enabled">
    <vt:lpwstr>true</vt:lpwstr>
  </property>
  <property fmtid="{D5CDD505-2E9C-101B-9397-08002B2CF9AE}" pid="3" name="MSIP_Label_11d8a568-8360-4891-a6ec-a5768dfc9195_SetDate">
    <vt:lpwstr>2022-09-13T13:50:37Z</vt:lpwstr>
  </property>
  <property fmtid="{D5CDD505-2E9C-101B-9397-08002B2CF9AE}" pid="4" name="MSIP_Label_11d8a568-8360-4891-a6ec-a5768dfc9195_Method">
    <vt:lpwstr>Standard</vt:lpwstr>
  </property>
  <property fmtid="{D5CDD505-2E9C-101B-9397-08002B2CF9AE}" pid="5" name="MSIP_Label_11d8a568-8360-4891-a6ec-a5768dfc9195_Name">
    <vt:lpwstr>Intern</vt:lpwstr>
  </property>
  <property fmtid="{D5CDD505-2E9C-101B-9397-08002B2CF9AE}" pid="6" name="MSIP_Label_11d8a568-8360-4891-a6ec-a5768dfc9195_SiteId">
    <vt:lpwstr>6bdc6215-bc43-4892-b83b-772704344107</vt:lpwstr>
  </property>
  <property fmtid="{D5CDD505-2E9C-101B-9397-08002B2CF9AE}" pid="7" name="MSIP_Label_11d8a568-8360-4891-a6ec-a5768dfc9195_ActionId">
    <vt:lpwstr>fbf12952-1889-4d7b-b848-6c718cf407b0</vt:lpwstr>
  </property>
  <property fmtid="{D5CDD505-2E9C-101B-9397-08002B2CF9AE}" pid="8" name="MSIP_Label_11d8a568-8360-4891-a6ec-a5768dfc9195_ContentBits">
    <vt:lpwstr>0</vt:lpwstr>
  </property>
</Properties>
</file>